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6" r:id="rId1"/>
  </p:sldMasterIdLst>
  <p:notesMasterIdLst>
    <p:notesMasterId r:id="rId45"/>
  </p:notesMasterIdLst>
  <p:handoutMasterIdLst>
    <p:handoutMasterId r:id="rId46"/>
  </p:handoutMasterIdLst>
  <p:sldIdLst>
    <p:sldId id="469" r:id="rId2"/>
    <p:sldId id="540" r:id="rId3"/>
    <p:sldId id="555" r:id="rId4"/>
    <p:sldId id="556" r:id="rId5"/>
    <p:sldId id="557" r:id="rId6"/>
    <p:sldId id="558" r:id="rId7"/>
    <p:sldId id="559" r:id="rId8"/>
    <p:sldId id="562" r:id="rId9"/>
    <p:sldId id="560" r:id="rId10"/>
    <p:sldId id="561" r:id="rId11"/>
    <p:sldId id="563" r:id="rId12"/>
    <p:sldId id="535" r:id="rId13"/>
    <p:sldId id="564" r:id="rId14"/>
    <p:sldId id="565" r:id="rId15"/>
    <p:sldId id="567" r:id="rId16"/>
    <p:sldId id="568" r:id="rId17"/>
    <p:sldId id="569" r:id="rId18"/>
    <p:sldId id="570" r:id="rId19"/>
    <p:sldId id="571" r:id="rId20"/>
    <p:sldId id="572" r:id="rId21"/>
    <p:sldId id="573" r:id="rId22"/>
    <p:sldId id="574" r:id="rId23"/>
    <p:sldId id="575" r:id="rId24"/>
    <p:sldId id="576" r:id="rId25"/>
    <p:sldId id="577" r:id="rId26"/>
    <p:sldId id="578" r:id="rId27"/>
    <p:sldId id="579" r:id="rId28"/>
    <p:sldId id="580" r:id="rId29"/>
    <p:sldId id="581" r:id="rId30"/>
    <p:sldId id="582" r:id="rId31"/>
    <p:sldId id="583" r:id="rId32"/>
    <p:sldId id="584" r:id="rId33"/>
    <p:sldId id="585" r:id="rId34"/>
    <p:sldId id="586" r:id="rId35"/>
    <p:sldId id="587" r:id="rId36"/>
    <p:sldId id="588" r:id="rId37"/>
    <p:sldId id="589" r:id="rId38"/>
    <p:sldId id="590" r:id="rId39"/>
    <p:sldId id="592" r:id="rId40"/>
    <p:sldId id="591" r:id="rId41"/>
    <p:sldId id="593" r:id="rId42"/>
    <p:sldId id="594" r:id="rId43"/>
    <p:sldId id="595" r:id="rId44"/>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F05D1"/>
    <a:srgbClr val="FFFFCC"/>
    <a:srgbClr val="FFFFFF"/>
    <a:srgbClr val="FFCDCD"/>
    <a:srgbClr val="FFABAB"/>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46" autoAdjust="0"/>
    <p:restoredTop sz="89140" autoAdjust="0"/>
  </p:normalViewPr>
  <p:slideViewPr>
    <p:cSldViewPr>
      <p:cViewPr varScale="1">
        <p:scale>
          <a:sx n="84" d="100"/>
          <a:sy n="84" d="100"/>
        </p:scale>
        <p:origin x="-72" y="-86"/>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6" d="100"/>
          <a:sy n="76" d="100"/>
        </p:scale>
        <p:origin x="3312" y="12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dirty="0"/>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6802EA82-D978-4623-978D-CCBF96025057}" type="datetimeFigureOut">
              <a:rPr lang="fr-FR" smtClean="0"/>
              <a:pPr/>
              <a:t>04/05/2022</a:t>
            </a:fld>
            <a:endParaRPr lang="fr-FR" dirty="0"/>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dirty="0"/>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D0FD6A3-345A-48B9-A3CB-A83355DC3644}" type="slidenum">
              <a:rPr lang="fr-FR" smtClean="0"/>
              <a:pPr/>
              <a:t>‹N°›</a:t>
            </a:fld>
            <a:endParaRPr lang="fr-FR" dirty="0"/>
          </a:p>
        </p:txBody>
      </p:sp>
    </p:spTree>
    <p:extLst>
      <p:ext uri="{BB962C8B-B14F-4D97-AF65-F5344CB8AC3E}">
        <p14:creationId xmlns:p14="http://schemas.microsoft.com/office/powerpoint/2010/main" val="1402687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dirty="0"/>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D51A1B0-58D5-4024-9534-A3995B719199}" type="datetimeFigureOut">
              <a:rPr lang="fr-FR" smtClean="0"/>
              <a:pPr/>
              <a:t>04/05/2022</a:t>
            </a:fld>
            <a:endParaRPr lang="fr-FR" dirty="0"/>
          </a:p>
        </p:txBody>
      </p:sp>
      <p:sp>
        <p:nvSpPr>
          <p:cNvPr id="4" name="Espace réservé de l'image des diapositives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fr-FR" dirty="0"/>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BFF961B-0C59-41FA-BC44-EDA142DC4EE4}" type="slidenum">
              <a:rPr lang="fr-FR" smtClean="0"/>
              <a:pPr/>
              <a:t>‹N°›</a:t>
            </a:fld>
            <a:endParaRPr lang="fr-FR" dirty="0"/>
          </a:p>
        </p:txBody>
      </p:sp>
    </p:spTree>
    <p:extLst>
      <p:ext uri="{BB962C8B-B14F-4D97-AF65-F5344CB8AC3E}">
        <p14:creationId xmlns:p14="http://schemas.microsoft.com/office/powerpoint/2010/main" val="3990851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A2001B-9785-4047-A094-BD36E6AF5234}" type="datetimeFigureOut">
              <a:rPr lang="fr-FR" smtClean="0"/>
              <a:t>04/05/2022</a:t>
            </a:fld>
            <a:endParaRPr lang="fr-FR"/>
          </a:p>
        </p:txBody>
      </p:sp>
      <p:sp>
        <p:nvSpPr>
          <p:cNvPr id="5" name="Footer Placeholder 4"/>
          <p:cNvSpPr>
            <a:spLocks noGrp="1"/>
          </p:cNvSpPr>
          <p:nvPr>
            <p:ph type="ftr" sz="quarter" idx="11"/>
          </p:nvPr>
        </p:nvSpPr>
        <p:spPr>
          <a:xfrm>
            <a:off x="5332412" y="5883275"/>
            <a:ext cx="4324044" cy="365125"/>
          </a:xfrm>
        </p:spPr>
        <p:txBody>
          <a:bodyPr/>
          <a:lstStyle/>
          <a:p>
            <a:endParaRPr lang="fr-FR"/>
          </a:p>
        </p:txBody>
      </p:sp>
      <p:sp>
        <p:nvSpPr>
          <p:cNvPr id="6" name="Slide Number Placeholder 5"/>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253068060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2001B-9785-4047-A094-BD36E6AF5234}" type="datetimeFigureOut">
              <a:rPr lang="fr-FR" smtClean="0"/>
              <a:t>04/05/2022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112925204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A2001B-9785-4047-A094-BD36E6AF5234}" type="datetimeFigureOut">
              <a:rPr lang="fr-FR" smtClean="0"/>
              <a:t>04/05/2022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408390139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A2001B-9785-4047-A094-BD36E6AF5234}" type="datetimeFigureOut">
              <a:rPr lang="fr-FR" smtClean="0"/>
              <a:t>04/05/2022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374195061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A2001B-9785-4047-A094-BD36E6AF5234}" type="datetimeFigureOut">
              <a:rPr lang="fr-FR" smtClean="0"/>
              <a:t>04/05/2022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221880784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A2001B-9785-4047-A094-BD36E6AF5234}" type="datetimeFigureOut">
              <a:rPr lang="fr-FR" smtClean="0"/>
              <a:t>04/05/2022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278995342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A2001B-9785-4047-A094-BD36E6AF5234}" type="datetimeFigureOut">
              <a:rPr lang="fr-FR" smtClean="0"/>
              <a:t>04/05/2022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7066625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A2001B-9785-4047-A094-BD36E6AF5234}" type="datetimeFigureOut">
              <a:rPr lang="fr-FR" smtClean="0"/>
              <a:t>04/05/2022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383261288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A2001B-9785-4047-A094-BD36E6AF5234}" type="datetimeFigureOut">
              <a:rPr lang="fr-FR" smtClean="0"/>
              <a:t>04/05/2022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42295286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3" name="Rectangle 2"/>
          <p:cNvSpPr/>
          <p:nvPr userDrawn="1"/>
        </p:nvSpPr>
        <p:spPr>
          <a:xfrm flipH="1">
            <a:off x="4229" y="6342724"/>
            <a:ext cx="12192000" cy="515277"/>
          </a:xfrm>
          <a:prstGeom prst="rect">
            <a:avLst/>
          </a:prstGeom>
          <a:gradFill flip="none" rotWithShape="1">
            <a:gsLst>
              <a:gs pos="0">
                <a:schemeClr val="accent4">
                  <a:lumMod val="20000"/>
                  <a:lumOff val="80000"/>
                </a:schemeClr>
              </a:gs>
              <a:gs pos="52000">
                <a:schemeClr val="accent4">
                  <a:lumMod val="40000"/>
                  <a:lumOff val="60000"/>
                </a:schemeClr>
              </a:gs>
              <a:gs pos="100000">
                <a:schemeClr val="accent4">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cap="small" dirty="0">
                <a:solidFill>
                  <a:schemeClr val="accent1">
                    <a:lumMod val="75000"/>
                  </a:schemeClr>
                </a:solidFill>
                <a:latin typeface="MS Reference Sans Serif" pitchFamily="34" charset="0"/>
              </a:rPr>
              <a:t>		</a:t>
            </a:r>
          </a:p>
        </p:txBody>
      </p:sp>
      <p:grpSp>
        <p:nvGrpSpPr>
          <p:cNvPr id="4" name="Groupe 3"/>
          <p:cNvGrpSpPr/>
          <p:nvPr userDrawn="1"/>
        </p:nvGrpSpPr>
        <p:grpSpPr>
          <a:xfrm flipH="1">
            <a:off x="592" y="6346464"/>
            <a:ext cx="12192085" cy="142876"/>
            <a:chOff x="-3856" y="1917972"/>
            <a:chExt cx="9144064" cy="142876"/>
          </a:xfrm>
        </p:grpSpPr>
        <p:sp>
          <p:nvSpPr>
            <p:cNvPr id="5" name="Rectangle 4"/>
            <p:cNvSpPr/>
            <p:nvPr userDrawn="1"/>
          </p:nvSpPr>
          <p:spPr>
            <a:xfrm>
              <a:off x="5425432" y="1917972"/>
              <a:ext cx="3714776" cy="1428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6" name="Rectangle 5"/>
            <p:cNvSpPr/>
            <p:nvPr userDrawn="1"/>
          </p:nvSpPr>
          <p:spPr>
            <a:xfrm>
              <a:off x="-3856" y="1917972"/>
              <a:ext cx="5500726" cy="142876"/>
            </a:xfrm>
            <a:prstGeom prst="rect">
              <a:avLst/>
            </a:prstGeom>
            <a:gradFill>
              <a:gsLst>
                <a:gs pos="0">
                  <a:schemeClr val="tx1">
                    <a:lumMod val="75000"/>
                    <a:lumOff val="25000"/>
                  </a:schemeClr>
                </a:gs>
                <a:gs pos="50000">
                  <a:schemeClr val="bg1">
                    <a:lumMod val="65000"/>
                  </a:schemeClr>
                </a:gs>
                <a:gs pos="100000">
                  <a:schemeClr val="tx1">
                    <a:lumMod val="75000"/>
                    <a:lumOff val="2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grpSp>
          <p:nvGrpSpPr>
            <p:cNvPr id="7" name="Groupe 6"/>
            <p:cNvGrpSpPr/>
            <p:nvPr userDrawn="1"/>
          </p:nvGrpSpPr>
          <p:grpSpPr>
            <a:xfrm>
              <a:off x="5711184" y="1951945"/>
              <a:ext cx="642942" cy="71438"/>
              <a:chOff x="2857488" y="785794"/>
              <a:chExt cx="6429420" cy="714380"/>
            </a:xfrm>
          </p:grpSpPr>
          <p:sp>
            <p:nvSpPr>
              <p:cNvPr id="8" name="Rectangle 7"/>
              <p:cNvSpPr/>
              <p:nvPr/>
            </p:nvSpPr>
            <p:spPr>
              <a:xfrm>
                <a:off x="4286248" y="785794"/>
                <a:ext cx="714380" cy="7143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9" name="Rectangle 8"/>
              <p:cNvSpPr/>
              <p:nvPr/>
            </p:nvSpPr>
            <p:spPr>
              <a:xfrm>
                <a:off x="5715008" y="785794"/>
                <a:ext cx="714380" cy="7143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0" name="Rectangle 9"/>
              <p:cNvSpPr/>
              <p:nvPr/>
            </p:nvSpPr>
            <p:spPr>
              <a:xfrm>
                <a:off x="2857488" y="785794"/>
                <a:ext cx="714380" cy="7143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1" name="Rectangle 10"/>
              <p:cNvSpPr/>
              <p:nvPr/>
            </p:nvSpPr>
            <p:spPr>
              <a:xfrm>
                <a:off x="7143768" y="785794"/>
                <a:ext cx="714380" cy="7143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2" name="Rectangle 11"/>
              <p:cNvSpPr/>
              <p:nvPr/>
            </p:nvSpPr>
            <p:spPr>
              <a:xfrm>
                <a:off x="8572528" y="785794"/>
                <a:ext cx="714380" cy="7143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grpSp>
      </p:grpSp>
      <p:sp>
        <p:nvSpPr>
          <p:cNvPr id="14" name="Rectangle 13"/>
          <p:cNvSpPr/>
          <p:nvPr userDrawn="1"/>
        </p:nvSpPr>
        <p:spPr>
          <a:xfrm>
            <a:off x="-3595" y="-24010"/>
            <a:ext cx="12192000" cy="608694"/>
          </a:xfrm>
          <a:prstGeom prst="rect">
            <a:avLst/>
          </a:prstGeom>
          <a:gradFill flip="none" rotWithShape="1">
            <a:gsLst>
              <a:gs pos="0">
                <a:schemeClr val="accent4">
                  <a:lumMod val="20000"/>
                  <a:lumOff val="80000"/>
                </a:schemeClr>
              </a:gs>
              <a:gs pos="52000">
                <a:schemeClr val="accent4">
                  <a:lumMod val="40000"/>
                  <a:lumOff val="60000"/>
                </a:schemeClr>
              </a:gs>
              <a:gs pos="100000">
                <a:schemeClr val="accent4">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cap="small" dirty="0">
                <a:solidFill>
                  <a:schemeClr val="accent1">
                    <a:lumMod val="75000"/>
                  </a:schemeClr>
                </a:solidFill>
                <a:latin typeface="MS Reference Sans Serif" pitchFamily="34" charset="0"/>
              </a:rPr>
              <a:t>		</a:t>
            </a:r>
          </a:p>
        </p:txBody>
      </p:sp>
      <p:grpSp>
        <p:nvGrpSpPr>
          <p:cNvPr id="15" name="Groupe 14"/>
          <p:cNvGrpSpPr/>
          <p:nvPr userDrawn="1"/>
        </p:nvGrpSpPr>
        <p:grpSpPr>
          <a:xfrm>
            <a:off x="4230" y="513246"/>
            <a:ext cx="12192085" cy="142876"/>
            <a:chOff x="-3856" y="1917972"/>
            <a:chExt cx="9144064" cy="142876"/>
          </a:xfrm>
        </p:grpSpPr>
        <p:sp>
          <p:nvSpPr>
            <p:cNvPr id="16" name="Rectangle 15"/>
            <p:cNvSpPr/>
            <p:nvPr userDrawn="1"/>
          </p:nvSpPr>
          <p:spPr>
            <a:xfrm>
              <a:off x="5425432" y="1917972"/>
              <a:ext cx="3714776" cy="1428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7" name="Rectangle 16"/>
            <p:cNvSpPr/>
            <p:nvPr userDrawn="1"/>
          </p:nvSpPr>
          <p:spPr>
            <a:xfrm>
              <a:off x="-3856" y="1917972"/>
              <a:ext cx="5500726" cy="142876"/>
            </a:xfrm>
            <a:prstGeom prst="rect">
              <a:avLst/>
            </a:prstGeom>
            <a:gradFill>
              <a:gsLst>
                <a:gs pos="0">
                  <a:schemeClr val="tx1">
                    <a:lumMod val="75000"/>
                    <a:lumOff val="25000"/>
                  </a:schemeClr>
                </a:gs>
                <a:gs pos="50000">
                  <a:schemeClr val="bg1">
                    <a:lumMod val="65000"/>
                  </a:schemeClr>
                </a:gs>
                <a:gs pos="100000">
                  <a:schemeClr val="tx1">
                    <a:lumMod val="75000"/>
                    <a:lumOff val="2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grpSp>
          <p:nvGrpSpPr>
            <p:cNvPr id="18" name="Groupe 17"/>
            <p:cNvGrpSpPr/>
            <p:nvPr userDrawn="1"/>
          </p:nvGrpSpPr>
          <p:grpSpPr>
            <a:xfrm>
              <a:off x="5711184" y="1951945"/>
              <a:ext cx="642942" cy="71438"/>
              <a:chOff x="2857488" y="785794"/>
              <a:chExt cx="6429420" cy="714380"/>
            </a:xfrm>
          </p:grpSpPr>
          <p:sp>
            <p:nvSpPr>
              <p:cNvPr id="19" name="Rectangle 18"/>
              <p:cNvSpPr/>
              <p:nvPr/>
            </p:nvSpPr>
            <p:spPr>
              <a:xfrm>
                <a:off x="4286248" y="785794"/>
                <a:ext cx="714380" cy="7143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0" name="Rectangle 19"/>
              <p:cNvSpPr/>
              <p:nvPr/>
            </p:nvSpPr>
            <p:spPr>
              <a:xfrm>
                <a:off x="5715008" y="785794"/>
                <a:ext cx="714380" cy="7143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1" name="Rectangle 20"/>
              <p:cNvSpPr/>
              <p:nvPr/>
            </p:nvSpPr>
            <p:spPr>
              <a:xfrm>
                <a:off x="2857488" y="785794"/>
                <a:ext cx="714380" cy="7143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2" name="Rectangle 21"/>
              <p:cNvSpPr/>
              <p:nvPr/>
            </p:nvSpPr>
            <p:spPr>
              <a:xfrm>
                <a:off x="7143768" y="785794"/>
                <a:ext cx="714380" cy="7143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3" name="Rectangle 22"/>
              <p:cNvSpPr/>
              <p:nvPr/>
            </p:nvSpPr>
            <p:spPr>
              <a:xfrm>
                <a:off x="8572528" y="785794"/>
                <a:ext cx="714380" cy="7143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grpSp>
      </p:grpSp>
      <p:sp>
        <p:nvSpPr>
          <p:cNvPr id="25" name="Espace réservé de la date 3"/>
          <p:cNvSpPr txBox="1">
            <a:spLocks/>
          </p:cNvSpPr>
          <p:nvPr userDrawn="1"/>
        </p:nvSpPr>
        <p:spPr>
          <a:xfrm>
            <a:off x="106512" y="6546885"/>
            <a:ext cx="8184525" cy="277460"/>
          </a:xfrm>
          <a:prstGeom prst="rect">
            <a:avLst/>
          </a:prstGeom>
        </p:spPr>
        <p:txBody>
          <a:bodyPr vert="horz" lIns="91440" tIns="45720" rIns="91440" bIns="45720" rtlCol="0" anchor="ctr"/>
          <a:lstStyle>
            <a:defPPr>
              <a:defRPr lang="fr-FR"/>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a:solidFill>
                  <a:schemeClr val="tx1"/>
                </a:solidFill>
              </a:rPr>
              <a:t>Lycée Hoche</a:t>
            </a:r>
            <a:r>
              <a:rPr lang="fr-FR" sz="1600" baseline="0" dirty="0">
                <a:solidFill>
                  <a:schemeClr val="tx1"/>
                </a:solidFill>
              </a:rPr>
              <a:t> </a:t>
            </a:r>
            <a:r>
              <a:rPr lang="fr-FR" sz="1600" dirty="0">
                <a:solidFill>
                  <a:schemeClr val="tx1"/>
                </a:solidFill>
              </a:rPr>
              <a:t>– PCSI/MPSI - SIMOES</a:t>
            </a:r>
            <a:endParaRPr lang="en-US" sz="1600" dirty="0">
              <a:solidFill>
                <a:schemeClr val="tx1"/>
              </a:solidFill>
            </a:endParaRPr>
          </a:p>
        </p:txBody>
      </p:sp>
      <p:sp>
        <p:nvSpPr>
          <p:cNvPr id="26" name="Espace réservé du numéro de diapositive 36"/>
          <p:cNvSpPr txBox="1">
            <a:spLocks/>
          </p:cNvSpPr>
          <p:nvPr userDrawn="1"/>
        </p:nvSpPr>
        <p:spPr>
          <a:xfrm>
            <a:off x="10992544" y="6525345"/>
            <a:ext cx="1108016" cy="299001"/>
          </a:xfrm>
          <a:prstGeom prst="rect">
            <a:avLst/>
          </a:prstGeom>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0B41C01C-D804-48A5-BA7E-EA765E1E4FDB}" type="slidenum">
              <a:rPr lang="fr-FR" sz="1400" smtClean="0">
                <a:solidFill>
                  <a:schemeClr val="tx1"/>
                </a:solidFill>
                <a:latin typeface="MS Reference Sans Serif" pitchFamily="34" charset="0"/>
              </a:rPr>
              <a:pPr algn="ctr"/>
              <a:t>‹N°›</a:t>
            </a:fld>
            <a:endParaRPr lang="fr-FR" sz="1400" dirty="0">
              <a:solidFill>
                <a:schemeClr val="tx1"/>
              </a:solidFill>
              <a:latin typeface="MS Reference Sans Serif" pitchFamily="34" charset="0"/>
            </a:endParaRPr>
          </a:p>
        </p:txBody>
      </p:sp>
    </p:spTree>
    <p:extLst>
      <p:ext uri="{BB962C8B-B14F-4D97-AF65-F5344CB8AC3E}">
        <p14:creationId xmlns:p14="http://schemas.microsoft.com/office/powerpoint/2010/main" val="2363700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sp>
        <p:nvSpPr>
          <p:cNvPr id="4" name="Espace réservé du numéro de diapositive 22"/>
          <p:cNvSpPr>
            <a:spLocks noGrp="1"/>
          </p:cNvSpPr>
          <p:nvPr>
            <p:ph type="sldNum" sz="quarter" idx="12"/>
          </p:nvPr>
        </p:nvSpPr>
        <p:spPr>
          <a:xfrm>
            <a:off x="11176000" y="6491288"/>
            <a:ext cx="1016000" cy="366712"/>
          </a:xfrm>
          <a:prstGeom prst="rect">
            <a:avLst/>
          </a:prstGeom>
        </p:spPr>
        <p:txBody>
          <a:bodyPr/>
          <a:lstStyle>
            <a:lvl1pPr>
              <a:defRPr>
                <a:solidFill>
                  <a:schemeClr val="accent6">
                    <a:lumMod val="50000"/>
                  </a:schemeClr>
                </a:solidFill>
              </a:defRPr>
            </a:lvl1pPr>
          </a:lstStyle>
          <a:p>
            <a:pPr>
              <a:defRPr/>
            </a:pPr>
            <a:fld id="{FAB32320-8328-4CAF-B2FA-56800DF7F888}" type="slidenum">
              <a:rPr lang="fr-FR" noProof="0" smtClean="0"/>
              <a:pPr>
                <a:defRPr/>
              </a:pPr>
              <a:t>‹N°›</a:t>
            </a:fld>
            <a:endParaRPr lang="fr-FR" noProof="0"/>
          </a:p>
        </p:txBody>
      </p:sp>
      <p:sp>
        <p:nvSpPr>
          <p:cNvPr id="5" name="Rectangle 4"/>
          <p:cNvSpPr/>
          <p:nvPr userDrawn="1"/>
        </p:nvSpPr>
        <p:spPr>
          <a:xfrm>
            <a:off x="0" y="491729"/>
            <a:ext cx="12192000" cy="841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sz="1800" noProof="0"/>
          </a:p>
        </p:txBody>
      </p:sp>
      <p:sp>
        <p:nvSpPr>
          <p:cNvPr id="6" name="Rectangle 5"/>
          <p:cNvSpPr/>
          <p:nvPr userDrawn="1"/>
        </p:nvSpPr>
        <p:spPr>
          <a:xfrm>
            <a:off x="0" y="432993"/>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sz="1800" noProof="0"/>
          </a:p>
        </p:txBody>
      </p:sp>
      <p:sp>
        <p:nvSpPr>
          <p:cNvPr id="23" name="Rectangle 22"/>
          <p:cNvSpPr/>
          <p:nvPr userDrawn="1"/>
        </p:nvSpPr>
        <p:spPr>
          <a:xfrm flipV="1">
            <a:off x="7213600" y="47667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sz="1800" noProof="0"/>
          </a:p>
        </p:txBody>
      </p:sp>
      <p:sp>
        <p:nvSpPr>
          <p:cNvPr id="24" name="Rectangle 23"/>
          <p:cNvSpPr/>
          <p:nvPr userDrawn="1"/>
        </p:nvSpPr>
        <p:spPr>
          <a:xfrm flipV="1">
            <a:off x="7213600" y="69416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sz="1800" noProof="0"/>
          </a:p>
        </p:txBody>
      </p:sp>
      <p:sp>
        <p:nvSpPr>
          <p:cNvPr id="25" name="Rectangle 24"/>
          <p:cNvSpPr/>
          <p:nvPr userDrawn="1"/>
        </p:nvSpPr>
        <p:spPr>
          <a:xfrm flipV="1">
            <a:off x="7213601" y="722536"/>
            <a:ext cx="262043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sz="1800" noProof="0"/>
          </a:p>
        </p:txBody>
      </p:sp>
      <p:sp>
        <p:nvSpPr>
          <p:cNvPr id="26" name="Rectangle 25"/>
          <p:cNvSpPr/>
          <p:nvPr userDrawn="1"/>
        </p:nvSpPr>
        <p:spPr>
          <a:xfrm flipV="1">
            <a:off x="7213601" y="755180"/>
            <a:ext cx="262043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sz="1800" noProof="0"/>
          </a:p>
        </p:txBody>
      </p:sp>
      <p:sp useBgFill="1">
        <p:nvSpPr>
          <p:cNvPr id="27" name="Rectangle à coins arrondis 24"/>
          <p:cNvSpPr/>
          <p:nvPr userDrawn="1"/>
        </p:nvSpPr>
        <p:spPr bwMode="white">
          <a:xfrm>
            <a:off x="7213601" y="541759"/>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sz="1800" noProof="0"/>
          </a:p>
        </p:txBody>
      </p:sp>
      <p:sp useBgFill="1">
        <p:nvSpPr>
          <p:cNvPr id="28" name="Rectangle à coins arrondis 25"/>
          <p:cNvSpPr/>
          <p:nvPr userDrawn="1"/>
        </p:nvSpPr>
        <p:spPr bwMode="white">
          <a:xfrm>
            <a:off x="9836151" y="64018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sz="1800" noProof="0"/>
          </a:p>
        </p:txBody>
      </p:sp>
      <p:sp>
        <p:nvSpPr>
          <p:cNvPr id="2" name="Rectangle 1"/>
          <p:cNvSpPr/>
          <p:nvPr userDrawn="1"/>
        </p:nvSpPr>
        <p:spPr>
          <a:xfrm>
            <a:off x="0" y="0"/>
            <a:ext cx="12192000" cy="432048"/>
          </a:xfrm>
          <a:prstGeom prst="rect">
            <a:avLst/>
          </a:prstGeom>
          <a:solidFill>
            <a:srgbClr val="F6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Title 10"/>
          <p:cNvSpPr>
            <a:spLocks noGrp="1"/>
          </p:cNvSpPr>
          <p:nvPr>
            <p:ph type="title" hasCustomPrompt="1"/>
          </p:nvPr>
        </p:nvSpPr>
        <p:spPr>
          <a:xfrm>
            <a:off x="22178" y="-43680"/>
            <a:ext cx="12175871" cy="476672"/>
          </a:xfrm>
          <a:prstGeom prst="rect">
            <a:avLst/>
          </a:prstGeom>
          <a:ln>
            <a:noFill/>
          </a:ln>
        </p:spPr>
        <p:txBody>
          <a:bodyPr/>
          <a:lstStyle>
            <a:lvl1pPr algn="ctr">
              <a:defRPr sz="2800"/>
            </a:lvl1pPr>
          </a:lstStyle>
          <a:p>
            <a:r>
              <a:rPr lang="fr-FR" noProof="0" dirty="0"/>
              <a:t>Titre</a:t>
            </a:r>
          </a:p>
        </p:txBody>
      </p:sp>
    </p:spTree>
    <p:extLst>
      <p:ext uri="{BB962C8B-B14F-4D97-AF65-F5344CB8AC3E}">
        <p14:creationId xmlns:p14="http://schemas.microsoft.com/office/powerpoint/2010/main" val="37587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A2001B-9785-4047-A094-BD36E6AF5234}" type="datetimeFigureOut">
              <a:rPr lang="fr-FR" smtClean="0"/>
              <a:t>04/05/2022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0951856" y="5867131"/>
            <a:ext cx="551167" cy="365125"/>
          </a:xfrm>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69079853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A2001B-9785-4047-A094-BD36E6AF5234}" type="datetimeFigureOut">
              <a:rPr lang="fr-FR" smtClean="0"/>
              <a:t>04/05/2022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5863134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A2001B-9785-4047-A094-BD36E6AF5234}" type="datetimeFigureOut">
              <a:rPr lang="fr-FR" smtClean="0"/>
              <a:t>04/05/2022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235119789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A2001B-9785-4047-A094-BD36E6AF5234}" type="datetimeFigureOut">
              <a:rPr lang="fr-FR" smtClean="0"/>
              <a:t>04/05/2022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25047059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A2001B-9785-4047-A094-BD36E6AF5234}" type="datetimeFigureOut">
              <a:rPr lang="fr-FR" smtClean="0"/>
              <a:t>04/05/2022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245285664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2001B-9785-4047-A094-BD36E6AF5234}" type="datetimeFigureOut">
              <a:rPr lang="fr-FR" smtClean="0"/>
              <a:t>04/05/2022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165405993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2001B-9785-4047-A094-BD36E6AF5234}" type="datetimeFigureOut">
              <a:rPr lang="fr-FR" smtClean="0"/>
              <a:t>04/05/2022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42584242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2001B-9785-4047-A094-BD36E6AF5234}" type="datetimeFigureOut">
              <a:rPr lang="fr-FR" smtClean="0"/>
              <a:t>04/05/2022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972939-3BB4-48F3-ABFC-F18FFCE6FDD4}" type="slidenum">
              <a:rPr lang="fr-FR" smtClean="0"/>
              <a:t>‹N°›</a:t>
            </a:fld>
            <a:endParaRPr lang="fr-FR"/>
          </a:p>
        </p:txBody>
      </p:sp>
    </p:spTree>
    <p:extLst>
      <p:ext uri="{BB962C8B-B14F-4D97-AF65-F5344CB8AC3E}">
        <p14:creationId xmlns:p14="http://schemas.microsoft.com/office/powerpoint/2010/main" val="8991057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A2001B-9785-4047-A094-BD36E6AF5234}" type="datetimeFigureOut">
              <a:rPr lang="fr-FR" smtClean="0"/>
              <a:t>04/05/2022</a:t>
            </a:fld>
            <a:endParaRPr lang="fr-F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1424592" y="6248400"/>
            <a:ext cx="551167" cy="365125"/>
          </a:xfrm>
          <a:prstGeom prst="rect">
            <a:avLst/>
          </a:prstGeom>
        </p:spPr>
        <p:txBody>
          <a:bodyPr vert="horz" lIns="91440" tIns="45720" rIns="91440" bIns="45720" rtlCol="0" anchor="ctr"/>
          <a:lstStyle>
            <a:lvl1pPr algn="r">
              <a:defRPr sz="1800" b="1" i="0">
                <a:solidFill>
                  <a:schemeClr val="tx1"/>
                </a:solidFill>
                <a:effectLst/>
                <a:latin typeface="+mn-lt"/>
              </a:defRPr>
            </a:lvl1pPr>
          </a:lstStyle>
          <a:p>
            <a:fld id="{46972939-3BB4-48F3-ABFC-F18FFCE6FDD4}" type="slidenum">
              <a:rPr lang="fr-FR" smtClean="0"/>
              <a:pPr/>
              <a:t>‹N°›</a:t>
            </a:fld>
            <a:endParaRPr lang="fr-FR"/>
          </a:p>
        </p:txBody>
      </p:sp>
    </p:spTree>
    <p:extLst>
      <p:ext uri="{BB962C8B-B14F-4D97-AF65-F5344CB8AC3E}">
        <p14:creationId xmlns:p14="http://schemas.microsoft.com/office/powerpoint/2010/main" val="271504466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652" r:id="rId18"/>
    <p:sldLayoutId id="2147483653" r:id="rId19"/>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1991544" y="2029254"/>
            <a:ext cx="10081120" cy="1019508"/>
          </a:xfrm>
          <a:prstGeom prst="rect">
            <a:avLst/>
          </a:prstGeom>
          <a:ln w="12700">
            <a:miter lim="400000"/>
          </a:ln>
          <a:extLst>
            <a:ext uri="{C572A759-6A51-4108-AA02-DFA0A04FC94B}">
              <ma14:wrappingTextBoxFlag xmlns:ma14="http://schemas.microsoft.com/office/mac/drawingml/2011/main" xmlns="" val="1"/>
            </a:ext>
          </a:extLst>
        </p:spPr>
        <p:txBody>
          <a:bodyPr wrap="square" lIns="47624" tIns="47624" rIns="47624" bIns="47624" anchor="ctr">
            <a:spAutoFit/>
          </a:bodyPr>
          <a:lstStyle/>
          <a:p>
            <a:pPr marL="1165225" indent="-1165225">
              <a:defRPr sz="6400"/>
            </a:pPr>
            <a:r>
              <a:rPr lang="fr-FR" sz="6000" dirty="0" smtClean="0">
                <a:solidFill>
                  <a:srgbClr val="0070C0"/>
                </a:solidFill>
              </a:rPr>
              <a:t>07</a:t>
            </a:r>
            <a:r>
              <a:rPr sz="6000" dirty="0" smtClean="0"/>
              <a:t> </a:t>
            </a:r>
            <a:r>
              <a:rPr sz="6000" dirty="0"/>
              <a:t>| </a:t>
            </a:r>
            <a:r>
              <a:rPr lang="fr-FR" sz="6000" dirty="0"/>
              <a:t>Bases des graphes</a:t>
            </a:r>
            <a:endParaRPr sz="6000" dirty="0"/>
          </a:p>
        </p:txBody>
      </p:sp>
    </p:spTree>
    <p:extLst>
      <p:ext uri="{BB962C8B-B14F-4D97-AF65-F5344CB8AC3E}">
        <p14:creationId xmlns:p14="http://schemas.microsoft.com/office/powerpoint/2010/main" val="343484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 - Définition </a:t>
            </a:r>
            <a:r>
              <a:rPr lang="fr-FR" dirty="0"/>
              <a:t>d’un graphe</a:t>
            </a:r>
          </a:p>
        </p:txBody>
      </p:sp>
      <mc:AlternateContent xmlns:mc="http://schemas.openxmlformats.org/markup-compatibility/2006" xmlns:a14="http://schemas.microsoft.com/office/drawing/2010/main">
        <mc:Choice Requires="a14">
          <p:sp>
            <p:nvSpPr>
              <p:cNvPr id="4" name="Rectangle 3"/>
              <p:cNvSpPr/>
              <p:nvPr/>
            </p:nvSpPr>
            <p:spPr>
              <a:xfrm>
                <a:off x="1559496" y="1052736"/>
                <a:ext cx="9865096" cy="4602735"/>
              </a:xfrm>
              <a:prstGeom prst="rect">
                <a:avLst/>
              </a:prstGeom>
            </p:spPr>
            <p:txBody>
              <a:bodyPr wrap="square">
                <a:spAutoFit/>
              </a:bodyPr>
              <a:lstStyle/>
              <a:p>
                <a:r>
                  <a:rPr lang="fr-FR" sz="2400" b="1" dirty="0" smtClean="0">
                    <a:solidFill>
                      <a:srgbClr val="0070C0"/>
                    </a:solidFill>
                  </a:rPr>
                  <a:t>I.3 Implantations </a:t>
                </a:r>
                <a:r>
                  <a:rPr lang="fr-FR" sz="2400" b="1" dirty="0">
                    <a:solidFill>
                      <a:srgbClr val="0070C0"/>
                    </a:solidFill>
                  </a:rPr>
                  <a:t>des graphes</a:t>
                </a:r>
              </a:p>
              <a:p>
                <a:endParaRPr lang="fr-FR" sz="2400" b="1" dirty="0" smtClean="0">
                  <a:solidFill>
                    <a:srgbClr val="0070C0"/>
                  </a:solidFill>
                </a:endParaRPr>
              </a:p>
              <a:p>
                <a:r>
                  <a:rPr lang="fr-FR" sz="2400" b="1" dirty="0" smtClean="0">
                    <a:solidFill>
                      <a:srgbClr val="0070C0"/>
                    </a:solidFill>
                  </a:rPr>
                  <a:t>Implémentation « dense»</a:t>
                </a:r>
              </a:p>
              <a:p>
                <a:r>
                  <a:rPr lang="fr-FR" sz="2400" dirty="0" smtClean="0"/>
                  <a:t>Une </a:t>
                </a:r>
                <a:r>
                  <a:rPr lang="fr-FR" sz="2400" dirty="0"/>
                  <a:t>manière de représenter un graphe dont les sommets sont </a:t>
                </a:r>
                <a14:m>
                  <m:oMath xmlns:m="http://schemas.openxmlformats.org/officeDocument/2006/math">
                    <m:d>
                      <m:dPr>
                        <m:begChr m:val="⟦"/>
                        <m:endChr m:val="⟧"/>
                        <m:ctrlPr>
                          <a:rPr lang="fr-FR" sz="2400" i="1">
                            <a:latin typeface="Cambria Math"/>
                          </a:rPr>
                        </m:ctrlPr>
                      </m:dPr>
                      <m:e>
                        <m:r>
                          <a:rPr lang="fr-FR" sz="2400" i="1">
                            <a:latin typeface="Cambria Math"/>
                          </a:rPr>
                          <m:t>0,</m:t>
                        </m:r>
                        <m:r>
                          <a:rPr lang="fr-FR" sz="2400" i="1">
                            <a:latin typeface="Cambria Math"/>
                          </a:rPr>
                          <m:t>𝑛</m:t>
                        </m:r>
                        <m:r>
                          <a:rPr lang="fr-FR" sz="2400" i="1">
                            <a:latin typeface="Cambria Math"/>
                          </a:rPr>
                          <m:t>−1</m:t>
                        </m:r>
                      </m:e>
                    </m:d>
                  </m:oMath>
                </a14:m>
                <a:r>
                  <a:rPr lang="fr-FR" sz="2400" dirty="0"/>
                  <a:t> est d’utiliser une matrice pour indiquer l’existence d’un arc : la </a:t>
                </a:r>
                <a:r>
                  <a:rPr lang="fr-FR" sz="2400" b="1" dirty="0">
                    <a:solidFill>
                      <a:srgbClr val="0070C0"/>
                    </a:solidFill>
                  </a:rPr>
                  <a:t>matrice d’adjacence</a:t>
                </a:r>
                <a:r>
                  <a:rPr lang="fr-FR" sz="2400" dirty="0"/>
                  <a:t>.</a:t>
                </a:r>
              </a:p>
              <a:p>
                <a:endParaRPr lang="fr-FR" sz="2400" dirty="0"/>
              </a:p>
              <a:p>
                <a:r>
                  <a:rPr lang="fr-FR" sz="2400" dirty="0"/>
                  <a:t>La matrice d’un adjacence d’un graphe </a:t>
                </a:r>
                <a14:m>
                  <m:oMath xmlns:m="http://schemas.openxmlformats.org/officeDocument/2006/math">
                    <m:d>
                      <m:dPr>
                        <m:begChr m:val="⟦"/>
                        <m:endChr m:val="⟧"/>
                        <m:ctrlPr>
                          <a:rPr lang="fr-FR" sz="2400" i="1">
                            <a:latin typeface="Cambria Math"/>
                          </a:rPr>
                        </m:ctrlPr>
                      </m:dPr>
                      <m:e>
                        <m:r>
                          <a:rPr lang="fr-FR" sz="2400" i="1">
                            <a:latin typeface="Cambria Math"/>
                          </a:rPr>
                          <m:t>0,</m:t>
                        </m:r>
                        <m:r>
                          <a:rPr lang="fr-FR" sz="2400" i="1">
                            <a:latin typeface="Cambria Math"/>
                          </a:rPr>
                          <m:t>𝑛</m:t>
                        </m:r>
                        <m:r>
                          <a:rPr lang="fr-FR" sz="2400" i="1">
                            <a:latin typeface="Cambria Math"/>
                          </a:rPr>
                          <m:t>−1</m:t>
                        </m:r>
                      </m:e>
                    </m:d>
                  </m:oMath>
                </a14:m>
                <a:r>
                  <a:rPr lang="fr-FR" sz="2400" dirty="0"/>
                  <a:t> est la matrice</a:t>
                </a:r>
                <a:endParaRPr lang="fr-FR" sz="2400" dirty="0" smtClean="0"/>
              </a:p>
              <a:p>
                <a14:m>
                  <m:oMath xmlns:m="http://schemas.openxmlformats.org/officeDocument/2006/math">
                    <m:r>
                      <a:rPr lang="fr-FR" sz="2400" i="1">
                        <a:latin typeface="Cambria Math"/>
                      </a:rPr>
                      <m:t>𝑀</m:t>
                    </m:r>
                    <m:r>
                      <a:rPr lang="fr-FR" sz="2400" i="1">
                        <a:latin typeface="Cambria Math"/>
                      </a:rPr>
                      <m:t>=</m:t>
                    </m:r>
                    <m:sSub>
                      <m:sSubPr>
                        <m:ctrlPr>
                          <a:rPr lang="fr-FR" sz="2400" i="1">
                            <a:latin typeface="Cambria Math"/>
                          </a:rPr>
                        </m:ctrlPr>
                      </m:sSubPr>
                      <m:e>
                        <m:d>
                          <m:dPr>
                            <m:ctrlPr>
                              <a:rPr lang="fr-FR" sz="2400" i="1">
                                <a:latin typeface="Cambria Math"/>
                              </a:rPr>
                            </m:ctrlPr>
                          </m:dPr>
                          <m:e>
                            <m:sSub>
                              <m:sSubPr>
                                <m:ctrlPr>
                                  <a:rPr lang="fr-FR" sz="2400" i="1">
                                    <a:latin typeface="Cambria Math"/>
                                  </a:rPr>
                                </m:ctrlPr>
                              </m:sSubPr>
                              <m:e>
                                <m:r>
                                  <a:rPr lang="fr-FR" sz="2400" i="1">
                                    <a:latin typeface="Cambria Math"/>
                                  </a:rPr>
                                  <m:t>𝑚</m:t>
                                </m:r>
                              </m:e>
                              <m:sub>
                                <m:r>
                                  <a:rPr lang="fr-FR" sz="2400" i="1">
                                    <a:latin typeface="Cambria Math"/>
                                  </a:rPr>
                                  <m:t>𝑖</m:t>
                                </m:r>
                                <m:r>
                                  <a:rPr lang="fr-FR" sz="2400" i="1">
                                    <a:latin typeface="Cambria Math"/>
                                  </a:rPr>
                                  <m:t>,</m:t>
                                </m:r>
                                <m:r>
                                  <a:rPr lang="fr-FR" sz="2400" i="1">
                                    <a:latin typeface="Cambria Math"/>
                                  </a:rPr>
                                  <m:t>𝑗</m:t>
                                </m:r>
                              </m:sub>
                            </m:sSub>
                          </m:e>
                        </m:d>
                      </m:e>
                      <m:sub>
                        <m:r>
                          <a:rPr lang="fr-FR" sz="2400" i="1">
                            <a:latin typeface="Cambria Math"/>
                          </a:rPr>
                          <m:t>0≤</m:t>
                        </m:r>
                        <m:r>
                          <a:rPr lang="fr-FR" sz="2400" i="1">
                            <a:latin typeface="Cambria Math"/>
                          </a:rPr>
                          <m:t>𝑖</m:t>
                        </m:r>
                        <m:r>
                          <a:rPr lang="fr-FR" sz="2400" i="1">
                            <a:latin typeface="Cambria Math"/>
                          </a:rPr>
                          <m:t>,</m:t>
                        </m:r>
                        <m:r>
                          <a:rPr lang="fr-FR" sz="2400" i="1">
                            <a:latin typeface="Cambria Math"/>
                          </a:rPr>
                          <m:t>𝑗</m:t>
                        </m:r>
                        <m:r>
                          <a:rPr lang="fr-FR" sz="2400" i="1">
                            <a:latin typeface="Cambria Math"/>
                          </a:rPr>
                          <m:t>≤</m:t>
                        </m:r>
                        <m:r>
                          <a:rPr lang="fr-FR" sz="2400" i="1">
                            <a:latin typeface="Cambria Math"/>
                          </a:rPr>
                          <m:t>𝑛</m:t>
                        </m:r>
                        <m:r>
                          <a:rPr lang="fr-FR" sz="2400" i="1">
                            <a:latin typeface="Cambria Math"/>
                          </a:rPr>
                          <m:t>−1</m:t>
                        </m:r>
                      </m:sub>
                    </m:sSub>
                  </m:oMath>
                </a14:m>
                <a:r>
                  <a:rPr lang="fr-FR" sz="2400" dirty="0"/>
                  <a:t> définie par :</a:t>
                </a:r>
              </a:p>
              <a:p>
                <a:pPr/>
                <a14:m>
                  <m:oMathPara xmlns:m="http://schemas.openxmlformats.org/officeDocument/2006/math">
                    <m:oMathParaPr>
                      <m:jc m:val="centerGroup"/>
                    </m:oMathParaPr>
                    <m:oMath xmlns:m="http://schemas.openxmlformats.org/officeDocument/2006/math">
                      <m:sSub>
                        <m:sSubPr>
                          <m:ctrlPr>
                            <a:rPr lang="fr-FR" sz="2400" i="1">
                              <a:latin typeface="Cambria Math"/>
                            </a:rPr>
                          </m:ctrlPr>
                        </m:sSubPr>
                        <m:e>
                          <m:r>
                            <a:rPr lang="fr-FR" sz="2400" i="1">
                              <a:latin typeface="Cambria Math"/>
                            </a:rPr>
                            <m:t>𝑚</m:t>
                          </m:r>
                        </m:e>
                        <m:sub>
                          <m:r>
                            <a:rPr lang="fr-FR" sz="2400" i="1">
                              <a:latin typeface="Cambria Math"/>
                            </a:rPr>
                            <m:t>𝑖</m:t>
                          </m:r>
                          <m:r>
                            <a:rPr lang="fr-FR" sz="2400" i="1">
                              <a:latin typeface="Cambria Math"/>
                            </a:rPr>
                            <m:t>,</m:t>
                          </m:r>
                          <m:r>
                            <a:rPr lang="fr-FR" sz="2400" i="1">
                              <a:latin typeface="Cambria Math"/>
                            </a:rPr>
                            <m:t>𝑗</m:t>
                          </m:r>
                        </m:sub>
                      </m:sSub>
                      <m:r>
                        <a:rPr lang="fr-FR" sz="2400" i="1">
                          <a:latin typeface="Cambria Math"/>
                        </a:rPr>
                        <m:t>=</m:t>
                      </m:r>
                      <m:d>
                        <m:dPr>
                          <m:begChr m:val="{"/>
                          <m:endChr m:val=""/>
                          <m:ctrlPr>
                            <a:rPr lang="fr-FR" sz="2400" i="1">
                              <a:latin typeface="Cambria Math"/>
                            </a:rPr>
                          </m:ctrlPr>
                        </m:dPr>
                        <m:e>
                          <m:eqArr>
                            <m:eqArrPr>
                              <m:ctrlPr>
                                <a:rPr lang="fr-FR" sz="2400" i="1">
                                  <a:latin typeface="Cambria Math"/>
                                </a:rPr>
                              </m:ctrlPr>
                            </m:eqArrPr>
                            <m:e>
                              <m:r>
                                <a:rPr lang="fr-FR" sz="2400" i="1">
                                  <a:latin typeface="Cambria Math"/>
                                </a:rPr>
                                <m:t>1      </m:t>
                              </m:r>
                              <m:r>
                                <a:rPr lang="fr-FR" sz="2400" i="1">
                                  <a:latin typeface="Cambria Math"/>
                                </a:rPr>
                                <m:t>𝑠𝑖</m:t>
                              </m:r>
                              <m:r>
                                <a:rPr lang="fr-FR" sz="2400" i="1">
                                  <a:latin typeface="Cambria Math"/>
                                </a:rPr>
                                <m:t> </m:t>
                              </m:r>
                              <m:d>
                                <m:dPr>
                                  <m:ctrlPr>
                                    <a:rPr lang="fr-FR" sz="2400" i="1">
                                      <a:latin typeface="Cambria Math"/>
                                    </a:rPr>
                                  </m:ctrlPr>
                                </m:dPr>
                                <m:e>
                                  <m:r>
                                    <a:rPr lang="fr-FR" sz="2400" i="1">
                                      <a:latin typeface="Cambria Math"/>
                                    </a:rPr>
                                    <m:t>𝑖</m:t>
                                  </m:r>
                                  <m:r>
                                    <a:rPr lang="fr-FR" sz="2400" i="1">
                                      <a:latin typeface="Cambria Math"/>
                                    </a:rPr>
                                    <m:t>,</m:t>
                                  </m:r>
                                  <m:r>
                                    <a:rPr lang="fr-FR" sz="2400" i="1">
                                      <a:latin typeface="Cambria Math"/>
                                    </a:rPr>
                                    <m:t>𝑗</m:t>
                                  </m:r>
                                </m:e>
                              </m:d>
                              <m:r>
                                <a:rPr lang="fr-FR" sz="2400" i="1">
                                  <a:latin typeface="Cambria Math"/>
                                </a:rPr>
                                <m:t>𝜖</m:t>
                              </m:r>
                              <m:r>
                                <a:rPr lang="fr-FR" sz="2400" i="1">
                                  <a:latin typeface="Cambria Math"/>
                                </a:rPr>
                                <m:t>𝐸</m:t>
                              </m:r>
                            </m:e>
                            <m:e>
                              <m:r>
                                <a:rPr lang="fr-FR" sz="2400" i="1">
                                  <a:latin typeface="Cambria Math"/>
                                </a:rPr>
                                <m:t>0      </m:t>
                              </m:r>
                              <m:r>
                                <a:rPr lang="fr-FR" sz="2400" i="1">
                                  <a:latin typeface="Cambria Math"/>
                                </a:rPr>
                                <m:t>𝑠𝑖𝑛𝑜𝑛</m:t>
                              </m:r>
                              <m:r>
                                <a:rPr lang="fr-FR" sz="2400" i="1">
                                  <a:latin typeface="Cambria Math"/>
                                </a:rPr>
                                <m:t>       </m:t>
                              </m:r>
                            </m:e>
                          </m:eqArr>
                        </m:e>
                      </m:d>
                    </m:oMath>
                  </m:oMathPara>
                </a14:m>
                <a:endParaRPr lang="fr-FR" sz="2400" dirty="0"/>
              </a:p>
              <a:p>
                <a:endParaRPr lang="fr-FR" sz="2400" dirty="0" smtClean="0"/>
              </a:p>
            </p:txBody>
          </p:sp>
        </mc:Choice>
        <mc:Fallback xmlns="">
          <p:sp>
            <p:nvSpPr>
              <p:cNvPr id="4" name="Rectangle 3"/>
              <p:cNvSpPr>
                <a:spLocks noRot="1" noChangeAspect="1" noMove="1" noResize="1" noEditPoints="1" noAdjustHandles="1" noChangeArrowheads="1" noChangeShapeType="1" noTextEdit="1"/>
              </p:cNvSpPr>
              <p:nvPr/>
            </p:nvSpPr>
            <p:spPr>
              <a:xfrm>
                <a:off x="1559496" y="1052736"/>
                <a:ext cx="9865096" cy="4602735"/>
              </a:xfrm>
              <a:prstGeom prst="rect">
                <a:avLst/>
              </a:prstGeom>
              <a:blipFill rotWithShape="1">
                <a:blip r:embed="rId2"/>
                <a:stretch>
                  <a:fillRect l="-989" t="-1060"/>
                </a:stretch>
              </a:blipFill>
            </p:spPr>
            <p:txBody>
              <a:bodyPr/>
              <a:lstStyle/>
              <a:p>
                <a:r>
                  <a:rPr lang="fr-FR">
                    <a:noFill/>
                  </a:rPr>
                  <a:t> </a:t>
                </a:r>
              </a:p>
            </p:txBody>
          </p:sp>
        </mc:Fallback>
      </mc:AlternateContent>
      <p:sp>
        <p:nvSpPr>
          <p:cNvPr id="2" name="Slide Number Placeholder 1"/>
          <p:cNvSpPr>
            <a:spLocks noGrp="1"/>
          </p:cNvSpPr>
          <p:nvPr>
            <p:ph type="sldNum" sz="quarter" idx="12"/>
          </p:nvPr>
        </p:nvSpPr>
        <p:spPr/>
        <p:txBody>
          <a:bodyPr/>
          <a:lstStyle/>
          <a:p>
            <a:fld id="{46972939-3BB4-48F3-ABFC-F18FFCE6FDD4}" type="slidenum">
              <a:rPr lang="fr-FR" smtClean="0"/>
              <a:t>10</a:t>
            </a:fld>
            <a:endParaRPr lang="fr-FR"/>
          </a:p>
        </p:txBody>
      </p:sp>
    </p:spTree>
    <p:extLst>
      <p:ext uri="{BB962C8B-B14F-4D97-AF65-F5344CB8AC3E}">
        <p14:creationId xmlns:p14="http://schemas.microsoft.com/office/powerpoint/2010/main" val="27517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 - Définition </a:t>
            </a:r>
            <a:r>
              <a:rPr lang="fr-FR" dirty="0"/>
              <a:t>d’un graphe</a:t>
            </a:r>
          </a:p>
        </p:txBody>
      </p:sp>
      <p:sp>
        <p:nvSpPr>
          <p:cNvPr id="4" name="Rectangle 3"/>
          <p:cNvSpPr/>
          <p:nvPr/>
        </p:nvSpPr>
        <p:spPr>
          <a:xfrm>
            <a:off x="1559496" y="1052736"/>
            <a:ext cx="9865096" cy="4893647"/>
          </a:xfrm>
          <a:prstGeom prst="rect">
            <a:avLst/>
          </a:prstGeom>
        </p:spPr>
        <p:txBody>
          <a:bodyPr wrap="square">
            <a:spAutoFit/>
          </a:bodyPr>
          <a:lstStyle/>
          <a:p>
            <a:r>
              <a:rPr lang="fr-FR" sz="2400" b="1" dirty="0" smtClean="0">
                <a:solidFill>
                  <a:srgbClr val="0070C0"/>
                </a:solidFill>
              </a:rPr>
              <a:t>I.3 Implantations </a:t>
            </a:r>
            <a:r>
              <a:rPr lang="fr-FR" sz="2400" b="1" dirty="0">
                <a:solidFill>
                  <a:srgbClr val="0070C0"/>
                </a:solidFill>
              </a:rPr>
              <a:t>des graphes</a:t>
            </a:r>
          </a:p>
          <a:p>
            <a:endParaRPr lang="fr-FR" sz="2400" b="1" dirty="0" smtClean="0">
              <a:solidFill>
                <a:srgbClr val="0070C0"/>
              </a:solidFill>
            </a:endParaRPr>
          </a:p>
          <a:p>
            <a:r>
              <a:rPr lang="fr-FR" sz="2400" b="1" dirty="0" smtClean="0">
                <a:solidFill>
                  <a:srgbClr val="0070C0"/>
                </a:solidFill>
              </a:rPr>
              <a:t>Implémentation « </a:t>
            </a:r>
            <a:r>
              <a:rPr lang="fr-FR" sz="2400" b="1" dirty="0">
                <a:solidFill>
                  <a:srgbClr val="0070C0"/>
                </a:solidFill>
              </a:rPr>
              <a:t> dense»</a:t>
            </a:r>
            <a:endParaRPr lang="fr-FR" sz="2400" b="1" dirty="0" smtClean="0">
              <a:solidFill>
                <a:srgbClr val="0070C0"/>
              </a:solidFill>
            </a:endParaRPr>
          </a:p>
          <a:p>
            <a:endParaRPr lang="fr-FR" sz="2400" dirty="0" smtClean="0"/>
          </a:p>
          <a:p>
            <a:endParaRPr lang="fr-FR" sz="2400" dirty="0" smtClean="0"/>
          </a:p>
          <a:p>
            <a:endParaRPr lang="fr-FR" sz="2400" dirty="0"/>
          </a:p>
          <a:p>
            <a:endParaRPr lang="fr-FR" sz="2400" dirty="0" smtClean="0"/>
          </a:p>
          <a:p>
            <a:endParaRPr lang="fr-FR" sz="2400" dirty="0"/>
          </a:p>
          <a:p>
            <a:endParaRPr lang="fr-FR" sz="2400" dirty="0" smtClean="0"/>
          </a:p>
          <a:p>
            <a:endParaRPr lang="fr-FR" sz="2400" dirty="0"/>
          </a:p>
          <a:p>
            <a:endParaRPr lang="fr-FR" sz="2400" dirty="0"/>
          </a:p>
          <a:p>
            <a:r>
              <a:rPr lang="fr-FR" sz="2400" dirty="0"/>
              <a:t>Cette matrice peut être implémentée comme une </a:t>
            </a:r>
            <a:r>
              <a:rPr lang="fr-FR" sz="2400" b="1" dirty="0"/>
              <a:t>liste de listes</a:t>
            </a:r>
            <a:r>
              <a:rPr lang="fr-FR" sz="2400" dirty="0"/>
              <a:t> ou à l’aide de la bibliothèque </a:t>
            </a:r>
            <a:r>
              <a:rPr lang="fr-FR" sz="2400" dirty="0" err="1"/>
              <a:t>numpy</a:t>
            </a:r>
            <a:r>
              <a:rPr lang="fr-FR" sz="2400" dirty="0"/>
              <a:t> comme un </a:t>
            </a:r>
            <a:r>
              <a:rPr lang="fr-FR" sz="2400" b="1" dirty="0" err="1"/>
              <a:t>array</a:t>
            </a:r>
            <a:r>
              <a:rPr lang="fr-FR" sz="2400" dirty="0"/>
              <a:t> (matrice</a:t>
            </a:r>
            <a:r>
              <a:rPr lang="fr-FR" sz="2400" dirty="0" smtClean="0"/>
              <a:t>).</a:t>
            </a:r>
            <a:endParaRPr lang="fr-FR" sz="2400" dirty="0"/>
          </a:p>
        </p:txBody>
      </p:sp>
      <p:sp>
        <p:nvSpPr>
          <p:cNvPr id="2" name="Slide Number Placeholder 1"/>
          <p:cNvSpPr>
            <a:spLocks noGrp="1"/>
          </p:cNvSpPr>
          <p:nvPr>
            <p:ph type="sldNum" sz="quarter" idx="12"/>
          </p:nvPr>
        </p:nvSpPr>
        <p:spPr/>
        <p:txBody>
          <a:bodyPr/>
          <a:lstStyle/>
          <a:p>
            <a:fld id="{46972939-3BB4-48F3-ABFC-F18FFCE6FDD4}" type="slidenum">
              <a:rPr lang="fr-FR" smtClean="0"/>
              <a:t>11</a:t>
            </a:fld>
            <a:endParaRPr lang="fr-FR"/>
          </a:p>
        </p:txBody>
      </p:sp>
      <p:pic>
        <p:nvPicPr>
          <p:cNvPr id="5" name="Image 4"/>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5560" y="2204864"/>
            <a:ext cx="3888844" cy="2880320"/>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6888088" y="2569345"/>
                <a:ext cx="3456384" cy="21513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fr-FR" sz="2400" i="1">
                              <a:latin typeface="Cambria Math"/>
                            </a:rPr>
                          </m:ctrlPr>
                        </m:dPr>
                        <m:e>
                          <m:m>
                            <m:mPr>
                              <m:mcs>
                                <m:mc>
                                  <m:mcPr>
                                    <m:count m:val="6"/>
                                    <m:mcJc m:val="center"/>
                                  </m:mcPr>
                                </m:mc>
                              </m:mcs>
                              <m:ctrlPr>
                                <a:rPr lang="fr-FR" sz="2400" i="1">
                                  <a:latin typeface="Cambria Math"/>
                                </a:rPr>
                              </m:ctrlPr>
                            </m:mPr>
                            <m:mr>
                              <m:e>
                                <m:r>
                                  <a:rPr lang="fr-FR" sz="2400" i="1">
                                    <a:latin typeface="Cambria Math"/>
                                  </a:rPr>
                                  <m:t>0</m:t>
                                </m:r>
                              </m:e>
                              <m:e>
                                <m:r>
                                  <a:rPr lang="fr-FR" sz="2400" i="1">
                                    <a:latin typeface="Cambria Math"/>
                                  </a:rPr>
                                  <m:t>1</m:t>
                                </m:r>
                              </m:e>
                              <m:e>
                                <m:r>
                                  <a:rPr lang="fr-FR" sz="2400" i="1">
                                    <a:latin typeface="Cambria Math"/>
                                  </a:rPr>
                                  <m:t>0</m:t>
                                </m:r>
                              </m:e>
                              <m:e>
                                <m:r>
                                  <a:rPr lang="fr-FR" sz="2400" i="1">
                                    <a:latin typeface="Cambria Math"/>
                                  </a:rPr>
                                  <m:t>0</m:t>
                                </m:r>
                              </m:e>
                              <m:e>
                                <m:r>
                                  <a:rPr lang="fr-FR" sz="2400" i="1">
                                    <a:latin typeface="Cambria Math"/>
                                  </a:rPr>
                                  <m:t>0</m:t>
                                </m:r>
                              </m:e>
                              <m:e>
                                <m:r>
                                  <a:rPr lang="fr-FR" sz="2400" i="1">
                                    <a:latin typeface="Cambria Math"/>
                                  </a:rPr>
                                  <m:t>1</m:t>
                                </m:r>
                              </m:e>
                            </m:mr>
                            <m:mr>
                              <m:e>
                                <m:r>
                                  <a:rPr lang="fr-FR" sz="2400" i="1">
                                    <a:latin typeface="Cambria Math"/>
                                  </a:rPr>
                                  <m:t>0</m:t>
                                </m:r>
                              </m:e>
                              <m:e>
                                <m:r>
                                  <a:rPr lang="fr-FR" sz="2400" i="1">
                                    <a:latin typeface="Cambria Math"/>
                                  </a:rPr>
                                  <m:t>0</m:t>
                                </m:r>
                              </m:e>
                              <m:e>
                                <m:r>
                                  <a:rPr lang="fr-FR" sz="2400" i="1">
                                    <a:latin typeface="Cambria Math"/>
                                  </a:rPr>
                                  <m:t>1</m:t>
                                </m:r>
                              </m:e>
                              <m:e>
                                <m:r>
                                  <a:rPr lang="fr-FR" sz="2400" i="1">
                                    <a:latin typeface="Cambria Math"/>
                                  </a:rPr>
                                  <m:t>0</m:t>
                                </m:r>
                              </m:e>
                              <m:e>
                                <m:r>
                                  <a:rPr lang="fr-FR" sz="2400" i="1">
                                    <a:latin typeface="Cambria Math"/>
                                  </a:rPr>
                                  <m:t>0</m:t>
                                </m:r>
                              </m:e>
                              <m:e>
                                <m:r>
                                  <a:rPr lang="fr-FR" sz="2400" i="1">
                                    <a:latin typeface="Cambria Math"/>
                                  </a:rPr>
                                  <m:t>1</m:t>
                                </m:r>
                              </m:e>
                            </m:mr>
                            <m:mr>
                              <m:e>
                                <m:r>
                                  <a:rPr lang="fr-FR" sz="2400" i="1">
                                    <a:latin typeface="Cambria Math"/>
                                  </a:rPr>
                                  <m:t>0</m:t>
                                </m:r>
                              </m:e>
                              <m:e>
                                <m:r>
                                  <a:rPr lang="fr-FR" sz="2400" i="1">
                                    <a:latin typeface="Cambria Math"/>
                                  </a:rPr>
                                  <m:t>0</m:t>
                                </m:r>
                              </m:e>
                              <m:e>
                                <m:r>
                                  <a:rPr lang="fr-FR" sz="2400" i="1">
                                    <a:latin typeface="Cambria Math"/>
                                  </a:rPr>
                                  <m:t>0</m:t>
                                </m:r>
                              </m:e>
                              <m:e>
                                <m:r>
                                  <a:rPr lang="fr-FR" sz="2400" i="1">
                                    <a:latin typeface="Cambria Math"/>
                                  </a:rPr>
                                  <m:t>1</m:t>
                                </m:r>
                              </m:e>
                              <m:e>
                                <m:r>
                                  <a:rPr lang="fr-FR" sz="2400" i="1">
                                    <a:latin typeface="Cambria Math"/>
                                  </a:rPr>
                                  <m:t>1</m:t>
                                </m:r>
                              </m:e>
                              <m:e>
                                <m:r>
                                  <a:rPr lang="fr-FR" sz="2400" i="1">
                                    <a:latin typeface="Cambria Math"/>
                                  </a:rPr>
                                  <m:t>0</m:t>
                                </m:r>
                              </m:e>
                            </m:mr>
                            <m:mr>
                              <m:e>
                                <m:r>
                                  <a:rPr lang="fr-FR" sz="2400" i="1">
                                    <a:latin typeface="Cambria Math"/>
                                  </a:rPr>
                                  <m:t>1</m:t>
                                </m:r>
                              </m:e>
                              <m:e>
                                <m:r>
                                  <a:rPr lang="fr-FR" sz="2400" i="1">
                                    <a:latin typeface="Cambria Math"/>
                                  </a:rPr>
                                  <m:t>0</m:t>
                                </m:r>
                              </m:e>
                              <m:e>
                                <m:r>
                                  <a:rPr lang="fr-FR" sz="2400" i="1">
                                    <a:latin typeface="Cambria Math"/>
                                  </a:rPr>
                                  <m:t>0</m:t>
                                </m:r>
                              </m:e>
                              <m:e>
                                <m:r>
                                  <a:rPr lang="fr-FR" sz="2400" i="1">
                                    <a:latin typeface="Cambria Math"/>
                                  </a:rPr>
                                  <m:t>0</m:t>
                                </m:r>
                              </m:e>
                              <m:e>
                                <m:r>
                                  <a:rPr lang="fr-FR" sz="2400" i="1">
                                    <a:latin typeface="Cambria Math"/>
                                  </a:rPr>
                                  <m:t>1</m:t>
                                </m:r>
                              </m:e>
                              <m:e>
                                <m:r>
                                  <a:rPr lang="fr-FR" sz="2400" i="1">
                                    <a:latin typeface="Cambria Math"/>
                                  </a:rPr>
                                  <m:t>0</m:t>
                                </m:r>
                              </m:e>
                            </m:mr>
                            <m:mr>
                              <m:e>
                                <m:r>
                                  <a:rPr lang="fr-FR" sz="2400" i="1">
                                    <a:latin typeface="Cambria Math"/>
                                  </a:rPr>
                                  <m:t>0</m:t>
                                </m:r>
                              </m:e>
                              <m:e>
                                <m:r>
                                  <a:rPr lang="fr-FR" sz="2400" i="1">
                                    <a:latin typeface="Cambria Math"/>
                                  </a:rPr>
                                  <m:t>1</m:t>
                                </m:r>
                              </m:e>
                              <m:e>
                                <m:r>
                                  <a:rPr lang="fr-FR" sz="2400" i="1">
                                    <a:latin typeface="Cambria Math"/>
                                  </a:rPr>
                                  <m:t>1</m:t>
                                </m:r>
                              </m:e>
                              <m:e>
                                <m:r>
                                  <a:rPr lang="fr-FR" sz="2400" i="1">
                                    <a:latin typeface="Cambria Math"/>
                                  </a:rPr>
                                  <m:t>0</m:t>
                                </m:r>
                              </m:e>
                              <m:e>
                                <m:r>
                                  <a:rPr lang="fr-FR" sz="2400" i="1">
                                    <a:latin typeface="Cambria Math"/>
                                  </a:rPr>
                                  <m:t>0</m:t>
                                </m:r>
                              </m:e>
                              <m:e>
                                <m:r>
                                  <a:rPr lang="fr-FR" sz="2400" i="1">
                                    <a:latin typeface="Cambria Math"/>
                                  </a:rPr>
                                  <m:t>0</m:t>
                                </m:r>
                              </m:e>
                            </m:mr>
                            <m:mr>
                              <m:e>
                                <m:r>
                                  <a:rPr lang="fr-FR" sz="2400" i="1">
                                    <a:latin typeface="Cambria Math"/>
                                  </a:rPr>
                                  <m:t>1</m:t>
                                </m:r>
                              </m:e>
                              <m:e>
                                <m:r>
                                  <a:rPr lang="fr-FR" sz="2400" i="1">
                                    <a:latin typeface="Cambria Math"/>
                                  </a:rPr>
                                  <m:t>0</m:t>
                                </m:r>
                              </m:e>
                              <m:e>
                                <m:r>
                                  <a:rPr lang="fr-FR" sz="2400" i="1">
                                    <a:latin typeface="Cambria Math"/>
                                  </a:rPr>
                                  <m:t>0</m:t>
                                </m:r>
                              </m:e>
                              <m:e>
                                <m:r>
                                  <a:rPr lang="fr-FR" sz="2400" i="1">
                                    <a:latin typeface="Cambria Math"/>
                                  </a:rPr>
                                  <m:t>0</m:t>
                                </m:r>
                              </m:e>
                              <m:e>
                                <m:r>
                                  <a:rPr lang="fr-FR" sz="2400" i="1">
                                    <a:latin typeface="Cambria Math"/>
                                  </a:rPr>
                                  <m:t>1</m:t>
                                </m:r>
                              </m:e>
                              <m:e>
                                <m:r>
                                  <a:rPr lang="fr-FR" sz="2400" i="1">
                                    <a:latin typeface="Cambria Math"/>
                                  </a:rPr>
                                  <m:t>0</m:t>
                                </m:r>
                              </m:e>
                            </m:mr>
                          </m:m>
                        </m:e>
                      </m:d>
                    </m:oMath>
                  </m:oMathPara>
                </a14:m>
                <a:endParaRPr lang="fr-FR" sz="2400" dirty="0"/>
              </a:p>
            </p:txBody>
          </p:sp>
        </mc:Choice>
        <mc:Fallback xmlns="">
          <p:sp>
            <p:nvSpPr>
              <p:cNvPr id="6" name="Rectangle 5"/>
              <p:cNvSpPr>
                <a:spLocks noRot="1" noChangeAspect="1" noMove="1" noResize="1" noEditPoints="1" noAdjustHandles="1" noChangeArrowheads="1" noChangeShapeType="1" noTextEdit="1"/>
              </p:cNvSpPr>
              <p:nvPr/>
            </p:nvSpPr>
            <p:spPr>
              <a:xfrm>
                <a:off x="6888088" y="2569345"/>
                <a:ext cx="3456384" cy="2151358"/>
              </a:xfrm>
              <a:prstGeom prst="rect">
                <a:avLst/>
              </a:prstGeom>
              <a:blipFill rotWithShape="1">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672573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 - Les </a:t>
            </a:r>
            <a:r>
              <a:rPr lang="fr-FR" dirty="0"/>
              <a:t>piles de données</a:t>
            </a:r>
          </a:p>
        </p:txBody>
      </p:sp>
      <p:sp>
        <p:nvSpPr>
          <p:cNvPr id="2" name="Slide Number Placeholder 1"/>
          <p:cNvSpPr>
            <a:spLocks noGrp="1"/>
          </p:cNvSpPr>
          <p:nvPr>
            <p:ph type="sldNum" sz="quarter" idx="12"/>
          </p:nvPr>
        </p:nvSpPr>
        <p:spPr/>
        <p:txBody>
          <a:bodyPr/>
          <a:lstStyle/>
          <a:p>
            <a:fld id="{46972939-3BB4-48F3-ABFC-F18FFCE6FDD4}" type="slidenum">
              <a:rPr lang="fr-FR" smtClean="0"/>
              <a:t>12</a:t>
            </a:fld>
            <a:endParaRPr lang="fr-FR"/>
          </a:p>
        </p:txBody>
      </p:sp>
      <p:sp>
        <p:nvSpPr>
          <p:cNvPr id="6" name="Rectangle 5"/>
          <p:cNvSpPr/>
          <p:nvPr/>
        </p:nvSpPr>
        <p:spPr>
          <a:xfrm>
            <a:off x="1559496" y="1052736"/>
            <a:ext cx="9865096" cy="4893647"/>
          </a:xfrm>
          <a:prstGeom prst="rect">
            <a:avLst/>
          </a:prstGeom>
        </p:spPr>
        <p:txBody>
          <a:bodyPr wrap="square">
            <a:spAutoFit/>
          </a:bodyPr>
          <a:lstStyle/>
          <a:p>
            <a:r>
              <a:rPr lang="fr-FR" sz="2400" dirty="0" smtClean="0"/>
              <a:t>Dans </a:t>
            </a:r>
            <a:r>
              <a:rPr lang="fr-FR" sz="2400" dirty="0"/>
              <a:t>l’optique de parcourir des graphes, il nous faut définir deux structures abstraites très utilisées en informatique : la </a:t>
            </a:r>
            <a:r>
              <a:rPr lang="fr-FR" sz="2400" b="1" dirty="0">
                <a:solidFill>
                  <a:srgbClr val="0070C0"/>
                </a:solidFill>
              </a:rPr>
              <a:t>pile</a:t>
            </a:r>
            <a:r>
              <a:rPr lang="fr-FR" sz="2400" dirty="0">
                <a:solidFill>
                  <a:srgbClr val="0070C0"/>
                </a:solidFill>
              </a:rPr>
              <a:t> </a:t>
            </a:r>
            <a:r>
              <a:rPr lang="fr-FR" sz="2400" dirty="0"/>
              <a:t>et la</a:t>
            </a:r>
            <a:r>
              <a:rPr lang="fr-FR" sz="2400" b="1" dirty="0"/>
              <a:t> </a:t>
            </a:r>
            <a:r>
              <a:rPr lang="fr-FR" sz="2400" b="1" dirty="0" smtClean="0">
                <a:solidFill>
                  <a:srgbClr val="0070C0"/>
                </a:solidFill>
              </a:rPr>
              <a:t>file</a:t>
            </a:r>
            <a:r>
              <a:rPr lang="fr-FR" sz="2400" dirty="0" smtClean="0"/>
              <a:t> </a:t>
            </a:r>
            <a:r>
              <a:rPr lang="fr-FR" sz="2400" dirty="0"/>
              <a:t>(ou </a:t>
            </a:r>
            <a:r>
              <a:rPr lang="fr-FR" sz="2400" b="1" dirty="0" err="1"/>
              <a:t>stack</a:t>
            </a:r>
            <a:r>
              <a:rPr lang="fr-FR" sz="2400" dirty="0"/>
              <a:t> et </a:t>
            </a:r>
            <a:r>
              <a:rPr lang="fr-FR" sz="2400" b="1" dirty="0"/>
              <a:t>queue</a:t>
            </a:r>
            <a:r>
              <a:rPr lang="fr-FR" sz="2400" dirty="0"/>
              <a:t> en anglais</a:t>
            </a:r>
            <a:r>
              <a:rPr lang="fr-FR" sz="2400" dirty="0" smtClean="0"/>
              <a:t>).</a:t>
            </a:r>
          </a:p>
          <a:p>
            <a:endParaRPr lang="fr-FR" sz="2400" dirty="0"/>
          </a:p>
          <a:p>
            <a:r>
              <a:rPr lang="fr-FR" sz="2400" dirty="0" smtClean="0"/>
              <a:t>Le </a:t>
            </a:r>
            <a:r>
              <a:rPr lang="fr-FR" sz="2400" dirty="0"/>
              <a:t>mot abstrait signifie que l’implémentation concrète joue un rôle secondaire, ce qui importe est la description de la structure et des opérations que l’on peut lui appliquer</a:t>
            </a:r>
            <a:r>
              <a:rPr lang="fr-FR" sz="2400" dirty="0" smtClean="0"/>
              <a:t>.</a:t>
            </a:r>
          </a:p>
          <a:p>
            <a:endParaRPr lang="fr-FR" sz="2400" dirty="0"/>
          </a:p>
          <a:p>
            <a:r>
              <a:rPr lang="fr-FR" sz="2400" dirty="0"/>
              <a:t>Historiquement, </a:t>
            </a:r>
            <a:r>
              <a:rPr lang="fr-FR" sz="2400" dirty="0" smtClean="0"/>
              <a:t>ce sont les </a:t>
            </a:r>
            <a:r>
              <a:rPr lang="fr-FR" sz="2400" dirty="0"/>
              <a:t>premières structures utilisées en informatique. </a:t>
            </a:r>
            <a:endParaRPr lang="fr-FR" sz="2400" dirty="0" smtClean="0"/>
          </a:p>
          <a:p>
            <a:r>
              <a:rPr lang="fr-FR" sz="2400" dirty="0" smtClean="0"/>
              <a:t>Les </a:t>
            </a:r>
            <a:r>
              <a:rPr lang="fr-FR" sz="2400" dirty="0"/>
              <a:t>structures de piles sont utilisées dans de nombreux domaines de l'informatique : mémorisation des pages Web visitées dans un navigateur, fonction UNDO (</a:t>
            </a:r>
            <a:r>
              <a:rPr lang="fr-FR" sz="2400" dirty="0" err="1"/>
              <a:t>Ctrl+Z</a:t>
            </a:r>
            <a:r>
              <a:rPr lang="fr-FR" sz="2400" dirty="0"/>
              <a:t>/Y) d'un traitement de texte, algorithmes récursifs, etc</a:t>
            </a:r>
            <a:r>
              <a:rPr lang="fr-FR" sz="2400" dirty="0" smtClean="0"/>
              <a:t>…</a:t>
            </a:r>
            <a:endParaRPr lang="fr-FR" sz="2400" dirty="0"/>
          </a:p>
        </p:txBody>
      </p:sp>
    </p:spTree>
    <p:extLst>
      <p:ext uri="{BB962C8B-B14F-4D97-AF65-F5344CB8AC3E}">
        <p14:creationId xmlns:p14="http://schemas.microsoft.com/office/powerpoint/2010/main" val="110903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 - Les </a:t>
            </a:r>
            <a:r>
              <a:rPr lang="fr-FR" dirty="0"/>
              <a:t>piles de données</a:t>
            </a:r>
          </a:p>
        </p:txBody>
      </p:sp>
      <p:sp>
        <p:nvSpPr>
          <p:cNvPr id="2" name="Slide Number Placeholder 1"/>
          <p:cNvSpPr>
            <a:spLocks noGrp="1"/>
          </p:cNvSpPr>
          <p:nvPr>
            <p:ph type="sldNum" sz="quarter" idx="12"/>
          </p:nvPr>
        </p:nvSpPr>
        <p:spPr/>
        <p:txBody>
          <a:bodyPr/>
          <a:lstStyle/>
          <a:p>
            <a:fld id="{46972939-3BB4-48F3-ABFC-F18FFCE6FDD4}" type="slidenum">
              <a:rPr lang="fr-FR" smtClean="0"/>
              <a:t>13</a:t>
            </a:fld>
            <a:endParaRPr lang="fr-FR"/>
          </a:p>
        </p:txBody>
      </p:sp>
      <p:sp>
        <p:nvSpPr>
          <p:cNvPr id="6" name="Rectangle 5"/>
          <p:cNvSpPr/>
          <p:nvPr/>
        </p:nvSpPr>
        <p:spPr>
          <a:xfrm>
            <a:off x="1559496" y="1052736"/>
            <a:ext cx="9865096" cy="3416320"/>
          </a:xfrm>
          <a:prstGeom prst="rect">
            <a:avLst/>
          </a:prstGeom>
        </p:spPr>
        <p:txBody>
          <a:bodyPr wrap="square">
            <a:spAutoFit/>
          </a:bodyPr>
          <a:lstStyle/>
          <a:p>
            <a:r>
              <a:rPr lang="fr-FR" sz="2400" b="1" dirty="0">
                <a:solidFill>
                  <a:srgbClr val="0070C0"/>
                </a:solidFill>
              </a:rPr>
              <a:t>II.1 </a:t>
            </a:r>
            <a:r>
              <a:rPr lang="fr-FR" sz="2400" b="1" dirty="0" smtClean="0">
                <a:solidFill>
                  <a:srgbClr val="0070C0"/>
                </a:solidFill>
              </a:rPr>
              <a:t>Définition</a:t>
            </a:r>
            <a:endParaRPr lang="fr-FR" sz="2400" b="1" dirty="0">
              <a:solidFill>
                <a:srgbClr val="0070C0"/>
              </a:solidFill>
            </a:endParaRPr>
          </a:p>
          <a:p>
            <a:endParaRPr lang="fr-FR" sz="2400" dirty="0" smtClean="0"/>
          </a:p>
          <a:p>
            <a:r>
              <a:rPr lang="fr-FR" sz="2400" dirty="0"/>
              <a:t>Les piles sont des structures de type Last In First Out (</a:t>
            </a:r>
            <a:r>
              <a:rPr lang="fr-FR" sz="2400" b="1" dirty="0">
                <a:solidFill>
                  <a:srgbClr val="0070C0"/>
                </a:solidFill>
              </a:rPr>
              <a:t>LIFO</a:t>
            </a:r>
            <a:r>
              <a:rPr lang="fr-FR" sz="2400" dirty="0"/>
              <a:t>) : le dernier élément ajouté à une pile sera le premier à en être extrait. A la manière d'une pile d'assiettes, on ajoute les éléments « les uns par-dessus les autres ». On peut alors définir 2 actions principales sur la pile :</a:t>
            </a:r>
          </a:p>
          <a:p>
            <a:pPr marL="800100" lvl="1" indent="-342900">
              <a:buFont typeface="Arial" panose="020B0604020202020204" pitchFamily="34" charset="0"/>
              <a:buChar char="•"/>
            </a:pPr>
            <a:r>
              <a:rPr lang="fr-FR" sz="2400" b="1" dirty="0">
                <a:solidFill>
                  <a:srgbClr val="0070C0"/>
                </a:solidFill>
              </a:rPr>
              <a:t>Empiler</a:t>
            </a:r>
            <a:r>
              <a:rPr lang="fr-FR" sz="2400" dirty="0">
                <a:solidFill>
                  <a:srgbClr val="0070C0"/>
                </a:solidFill>
              </a:rPr>
              <a:t> </a:t>
            </a:r>
            <a:r>
              <a:rPr lang="fr-FR" sz="2400" dirty="0"/>
              <a:t>une valeur (push en anglais) : c'est-à-dire l'insérer au sommet de la pile.</a:t>
            </a:r>
          </a:p>
          <a:p>
            <a:pPr marL="800100" lvl="1" indent="-342900">
              <a:buFont typeface="Arial" panose="020B0604020202020204" pitchFamily="34" charset="0"/>
              <a:buChar char="•"/>
            </a:pPr>
            <a:r>
              <a:rPr lang="fr-FR" sz="2400" b="1" dirty="0">
                <a:solidFill>
                  <a:srgbClr val="0070C0"/>
                </a:solidFill>
              </a:rPr>
              <a:t>Dépiler</a:t>
            </a:r>
            <a:r>
              <a:rPr lang="fr-FR" sz="2400" dirty="0">
                <a:solidFill>
                  <a:srgbClr val="0070C0"/>
                </a:solidFill>
              </a:rPr>
              <a:t> </a:t>
            </a:r>
            <a:r>
              <a:rPr lang="fr-FR" sz="2400" dirty="0"/>
              <a:t>(pop en anglais) : c'est-à-dire supprimer la valeur au sommet</a:t>
            </a:r>
            <a:r>
              <a:rPr lang="fr-FR" sz="2400" dirty="0" smtClean="0"/>
              <a:t>.</a:t>
            </a:r>
            <a:endParaRPr lang="fr-FR" sz="2400" dirty="0"/>
          </a:p>
        </p:txBody>
      </p:sp>
      <p:pic>
        <p:nvPicPr>
          <p:cNvPr id="5" name="image3.png" descr="Afficher l'image d'origine"/>
          <p:cNvPicPr/>
          <p:nvPr/>
        </p:nvPicPr>
        <p:blipFill>
          <a:blip r:embed="rId2">
            <a:clrChange>
              <a:clrFrom>
                <a:srgbClr val="FFFFFF"/>
              </a:clrFrom>
              <a:clrTo>
                <a:srgbClr val="FFFFFF">
                  <a:alpha val="0"/>
                </a:srgbClr>
              </a:clrTo>
            </a:clrChange>
          </a:blip>
          <a:srcRect/>
          <a:stretch>
            <a:fillRect/>
          </a:stretch>
        </p:blipFill>
        <p:spPr>
          <a:xfrm>
            <a:off x="4223792" y="4365104"/>
            <a:ext cx="5296396" cy="2376332"/>
          </a:xfrm>
          <a:prstGeom prst="rect">
            <a:avLst/>
          </a:prstGeom>
          <a:ln/>
        </p:spPr>
      </p:pic>
    </p:spTree>
    <p:extLst>
      <p:ext uri="{BB962C8B-B14F-4D97-AF65-F5344CB8AC3E}">
        <p14:creationId xmlns:p14="http://schemas.microsoft.com/office/powerpoint/2010/main" val="92902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 - Les </a:t>
            </a:r>
            <a:r>
              <a:rPr lang="fr-FR" dirty="0"/>
              <a:t>piles de données</a:t>
            </a:r>
          </a:p>
        </p:txBody>
      </p:sp>
      <p:sp>
        <p:nvSpPr>
          <p:cNvPr id="2" name="Slide Number Placeholder 1"/>
          <p:cNvSpPr>
            <a:spLocks noGrp="1"/>
          </p:cNvSpPr>
          <p:nvPr>
            <p:ph type="sldNum" sz="quarter" idx="12"/>
          </p:nvPr>
        </p:nvSpPr>
        <p:spPr/>
        <p:txBody>
          <a:bodyPr/>
          <a:lstStyle/>
          <a:p>
            <a:fld id="{46972939-3BB4-48F3-ABFC-F18FFCE6FDD4}" type="slidenum">
              <a:rPr lang="fr-FR" smtClean="0"/>
              <a:t>14</a:t>
            </a:fld>
            <a:endParaRPr lang="fr-FR"/>
          </a:p>
        </p:txBody>
      </p:sp>
      <p:sp>
        <p:nvSpPr>
          <p:cNvPr id="6" name="Rectangle 5"/>
          <p:cNvSpPr/>
          <p:nvPr/>
        </p:nvSpPr>
        <p:spPr>
          <a:xfrm>
            <a:off x="1559496" y="1052736"/>
            <a:ext cx="9865096" cy="4524315"/>
          </a:xfrm>
          <a:prstGeom prst="rect">
            <a:avLst/>
          </a:prstGeom>
        </p:spPr>
        <p:txBody>
          <a:bodyPr wrap="square">
            <a:spAutoFit/>
          </a:bodyPr>
          <a:lstStyle/>
          <a:p>
            <a:r>
              <a:rPr lang="fr-FR" sz="2400" b="1" dirty="0">
                <a:solidFill>
                  <a:srgbClr val="0070C0"/>
                </a:solidFill>
              </a:rPr>
              <a:t>II.1 </a:t>
            </a:r>
            <a:r>
              <a:rPr lang="fr-FR" sz="2400" b="1" dirty="0" smtClean="0">
                <a:solidFill>
                  <a:srgbClr val="0070C0"/>
                </a:solidFill>
              </a:rPr>
              <a:t>Définition</a:t>
            </a:r>
            <a:endParaRPr lang="fr-FR" sz="2400" b="1" dirty="0">
              <a:solidFill>
                <a:srgbClr val="0070C0"/>
              </a:solidFill>
            </a:endParaRPr>
          </a:p>
          <a:p>
            <a:endParaRPr lang="fr-FR" sz="2400" dirty="0"/>
          </a:p>
          <a:p>
            <a:r>
              <a:rPr lang="fr-FR" sz="2400" dirty="0"/>
              <a:t>De même, quelques opérations supplémentaires naturelles peuvent venir compléter les 2 premières :</a:t>
            </a:r>
          </a:p>
          <a:p>
            <a:pPr marL="800100" lvl="1" indent="-342900">
              <a:buFont typeface="Arial" panose="020B0604020202020204" pitchFamily="34" charset="0"/>
              <a:buChar char="•"/>
            </a:pPr>
            <a:r>
              <a:rPr lang="fr-FR" sz="2400" dirty="0"/>
              <a:t>Connaître la hauteur de la pile, c'est-à-dire le nombre d'éléments qu'elle contient ;</a:t>
            </a:r>
          </a:p>
          <a:p>
            <a:pPr marL="800100" lvl="1" indent="-342900">
              <a:buFont typeface="Arial" panose="020B0604020202020204" pitchFamily="34" charset="0"/>
              <a:buChar char="•"/>
            </a:pPr>
            <a:r>
              <a:rPr lang="fr-FR" sz="2400" dirty="0"/>
              <a:t>Vérifier si la pile est vide / vérifier si la pile est pleine ;</a:t>
            </a:r>
          </a:p>
          <a:p>
            <a:pPr marL="800100" lvl="1" indent="-342900">
              <a:buFont typeface="Arial" panose="020B0604020202020204" pitchFamily="34" charset="0"/>
              <a:buChar char="•"/>
            </a:pPr>
            <a:r>
              <a:rPr lang="fr-FR" sz="2400" dirty="0"/>
              <a:t>Vider entièrement la pile.</a:t>
            </a:r>
          </a:p>
          <a:p>
            <a:endParaRPr lang="fr-FR" sz="2400" dirty="0" smtClean="0"/>
          </a:p>
          <a:p>
            <a:r>
              <a:rPr lang="fr-FR" sz="2400" dirty="0"/>
              <a:t>La structure abstraite de </a:t>
            </a:r>
            <a:r>
              <a:rPr lang="fr-FR" sz="2400" b="1" dirty="0">
                <a:solidFill>
                  <a:srgbClr val="0070C0"/>
                </a:solidFill>
              </a:rPr>
              <a:t>file</a:t>
            </a:r>
            <a:r>
              <a:rPr lang="fr-FR" sz="2400" dirty="0">
                <a:solidFill>
                  <a:srgbClr val="0070C0"/>
                </a:solidFill>
              </a:rPr>
              <a:t> </a:t>
            </a:r>
            <a:r>
              <a:rPr lang="fr-FR" sz="2400" dirty="0"/>
              <a:t>est semblable à celle d’une pile, mais suit le principe First In First Out (</a:t>
            </a:r>
            <a:r>
              <a:rPr lang="fr-FR" sz="2400" b="1" dirty="0">
                <a:solidFill>
                  <a:srgbClr val="0070C0"/>
                </a:solidFill>
              </a:rPr>
              <a:t>FIFO</a:t>
            </a:r>
            <a:r>
              <a:rPr lang="fr-FR" sz="2400" dirty="0"/>
              <a:t>) : le premier élément ajouté à une pile sera le premier à en être extrait</a:t>
            </a:r>
            <a:r>
              <a:rPr lang="fr-FR" sz="2400" dirty="0" smtClean="0"/>
              <a:t>.</a:t>
            </a:r>
            <a:endParaRPr lang="fr-FR" sz="2400" dirty="0"/>
          </a:p>
        </p:txBody>
      </p:sp>
    </p:spTree>
    <p:extLst>
      <p:ext uri="{BB962C8B-B14F-4D97-AF65-F5344CB8AC3E}">
        <p14:creationId xmlns:p14="http://schemas.microsoft.com/office/powerpoint/2010/main" val="330166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 - Les </a:t>
            </a:r>
            <a:r>
              <a:rPr lang="fr-FR" dirty="0"/>
              <a:t>piles de données</a:t>
            </a:r>
          </a:p>
        </p:txBody>
      </p:sp>
      <p:sp>
        <p:nvSpPr>
          <p:cNvPr id="2" name="Slide Number Placeholder 1"/>
          <p:cNvSpPr>
            <a:spLocks noGrp="1"/>
          </p:cNvSpPr>
          <p:nvPr>
            <p:ph type="sldNum" sz="quarter" idx="12"/>
          </p:nvPr>
        </p:nvSpPr>
        <p:spPr/>
        <p:txBody>
          <a:bodyPr/>
          <a:lstStyle/>
          <a:p>
            <a:fld id="{46972939-3BB4-48F3-ABFC-F18FFCE6FDD4}" type="slidenum">
              <a:rPr lang="fr-FR" smtClean="0"/>
              <a:t>15</a:t>
            </a:fld>
            <a:endParaRPr lang="fr-FR"/>
          </a:p>
        </p:txBody>
      </p:sp>
      <p:sp>
        <p:nvSpPr>
          <p:cNvPr id="6" name="Rectangle 5"/>
          <p:cNvSpPr/>
          <p:nvPr/>
        </p:nvSpPr>
        <p:spPr>
          <a:xfrm>
            <a:off x="1559496" y="1052736"/>
            <a:ext cx="9865096" cy="3416320"/>
          </a:xfrm>
          <a:prstGeom prst="rect">
            <a:avLst/>
          </a:prstGeom>
        </p:spPr>
        <p:txBody>
          <a:bodyPr wrap="square">
            <a:spAutoFit/>
          </a:bodyPr>
          <a:lstStyle/>
          <a:p>
            <a:r>
              <a:rPr lang="fr-FR" sz="2400" b="1" dirty="0">
                <a:solidFill>
                  <a:srgbClr val="0070C0"/>
                </a:solidFill>
              </a:rPr>
              <a:t>II.2 </a:t>
            </a:r>
            <a:r>
              <a:rPr lang="fr-FR" sz="2400" b="1" dirty="0" smtClean="0">
                <a:solidFill>
                  <a:srgbClr val="0070C0"/>
                </a:solidFill>
              </a:rPr>
              <a:t>Implémentation</a:t>
            </a:r>
            <a:endParaRPr lang="fr-FR" sz="2400" b="1" dirty="0">
              <a:solidFill>
                <a:srgbClr val="0070C0"/>
              </a:solidFill>
            </a:endParaRPr>
          </a:p>
          <a:p>
            <a:endParaRPr lang="fr-FR" sz="2400" dirty="0"/>
          </a:p>
          <a:p>
            <a:r>
              <a:rPr lang="fr-FR" sz="2400" dirty="0" smtClean="0"/>
              <a:t>Les </a:t>
            </a:r>
            <a:r>
              <a:rPr lang="fr-FR" sz="2400" dirty="0"/>
              <a:t>piles bornées sont des piles dont la taille est fixée à la création. Une liste p de taille n suffisamment grande est utilisée pour </a:t>
            </a:r>
            <a:r>
              <a:rPr lang="fr-FR" sz="2400" dirty="0" smtClean="0"/>
              <a:t>cela. Le </a:t>
            </a:r>
            <a:r>
              <a:rPr lang="fr-FR" sz="2400" dirty="0"/>
              <a:t>premier élément p[0] contient le nombre d’éléments contenus dans la </a:t>
            </a:r>
            <a:r>
              <a:rPr lang="fr-FR" sz="2400" dirty="0" smtClean="0"/>
              <a:t>pile.</a:t>
            </a:r>
          </a:p>
          <a:p>
            <a:r>
              <a:rPr lang="fr-FR" sz="2400" dirty="0" smtClean="0"/>
              <a:t>Le </a:t>
            </a:r>
            <a:r>
              <a:rPr lang="fr-FR" sz="2400" dirty="0"/>
              <a:t>dernier élément empilé est en p[0]</a:t>
            </a:r>
            <a:r>
              <a:rPr lang="fr-FR" sz="2400" baseline="30000" dirty="0" err="1"/>
              <a:t>éme</a:t>
            </a:r>
            <a:r>
              <a:rPr lang="fr-FR" sz="2400" dirty="0"/>
              <a:t> </a:t>
            </a:r>
            <a:r>
              <a:rPr lang="fr-FR" sz="2400" dirty="0" smtClean="0"/>
              <a:t>position.</a:t>
            </a:r>
            <a:endParaRPr lang="fr-FR" sz="2400" dirty="0"/>
          </a:p>
          <a:p>
            <a:r>
              <a:rPr lang="fr-FR" sz="2400" dirty="0"/>
              <a:t> </a:t>
            </a:r>
          </a:p>
          <a:p>
            <a:r>
              <a:rPr lang="fr-FR" sz="2400" dirty="0"/>
              <a:t>Voici quelques exemples de scripts permettant de construire et de réaliser des opérations élémentaires sur les piles :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72" y="4613072"/>
            <a:ext cx="10510334" cy="1480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5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 - Les </a:t>
            </a:r>
            <a:r>
              <a:rPr lang="fr-FR" dirty="0"/>
              <a:t>piles de données</a:t>
            </a:r>
          </a:p>
        </p:txBody>
      </p:sp>
      <p:sp>
        <p:nvSpPr>
          <p:cNvPr id="2" name="Slide Number Placeholder 1"/>
          <p:cNvSpPr>
            <a:spLocks noGrp="1"/>
          </p:cNvSpPr>
          <p:nvPr>
            <p:ph type="sldNum" sz="quarter" idx="12"/>
          </p:nvPr>
        </p:nvSpPr>
        <p:spPr/>
        <p:txBody>
          <a:bodyPr/>
          <a:lstStyle/>
          <a:p>
            <a:fld id="{46972939-3BB4-48F3-ABFC-F18FFCE6FDD4}" type="slidenum">
              <a:rPr lang="fr-FR" smtClean="0"/>
              <a:t>16</a:t>
            </a:fld>
            <a:endParaRPr lang="fr-FR"/>
          </a:p>
        </p:txBody>
      </p:sp>
      <p:sp>
        <p:nvSpPr>
          <p:cNvPr id="6" name="Rectangle 5"/>
          <p:cNvSpPr/>
          <p:nvPr/>
        </p:nvSpPr>
        <p:spPr>
          <a:xfrm>
            <a:off x="1559496" y="1052736"/>
            <a:ext cx="9865096" cy="830997"/>
          </a:xfrm>
          <a:prstGeom prst="rect">
            <a:avLst/>
          </a:prstGeom>
        </p:spPr>
        <p:txBody>
          <a:bodyPr wrap="square">
            <a:spAutoFit/>
          </a:bodyPr>
          <a:lstStyle/>
          <a:p>
            <a:r>
              <a:rPr lang="fr-FR" sz="2400" b="1" dirty="0">
                <a:solidFill>
                  <a:srgbClr val="0070C0"/>
                </a:solidFill>
              </a:rPr>
              <a:t>II.2 </a:t>
            </a:r>
            <a:r>
              <a:rPr lang="fr-FR" sz="2400" b="1" dirty="0" smtClean="0">
                <a:solidFill>
                  <a:srgbClr val="0070C0"/>
                </a:solidFill>
              </a:rPr>
              <a:t>Implémentation</a:t>
            </a:r>
            <a:endParaRPr lang="fr-FR" sz="2400" b="1" dirty="0">
              <a:solidFill>
                <a:srgbClr val="0070C0"/>
              </a:solidFill>
            </a:endParaRPr>
          </a:p>
          <a:p>
            <a:endParaRPr lang="fr-FR"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72" y="1628800"/>
            <a:ext cx="10510334" cy="113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480" y="2996952"/>
            <a:ext cx="10438326" cy="112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599" y="4293096"/>
            <a:ext cx="1044300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5480" y="5285587"/>
            <a:ext cx="10438326" cy="879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04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 - Les </a:t>
            </a:r>
            <a:r>
              <a:rPr lang="fr-FR" dirty="0"/>
              <a:t>piles de données</a:t>
            </a:r>
          </a:p>
        </p:txBody>
      </p:sp>
      <p:sp>
        <p:nvSpPr>
          <p:cNvPr id="2" name="Slide Number Placeholder 1"/>
          <p:cNvSpPr>
            <a:spLocks noGrp="1"/>
          </p:cNvSpPr>
          <p:nvPr>
            <p:ph type="sldNum" sz="quarter" idx="12"/>
          </p:nvPr>
        </p:nvSpPr>
        <p:spPr/>
        <p:txBody>
          <a:bodyPr/>
          <a:lstStyle/>
          <a:p>
            <a:fld id="{46972939-3BB4-48F3-ABFC-F18FFCE6FDD4}" type="slidenum">
              <a:rPr lang="fr-FR" smtClean="0"/>
              <a:t>17</a:t>
            </a:fld>
            <a:endParaRPr lang="fr-FR"/>
          </a:p>
        </p:txBody>
      </p:sp>
      <p:sp>
        <p:nvSpPr>
          <p:cNvPr id="6" name="Rectangle 5"/>
          <p:cNvSpPr/>
          <p:nvPr/>
        </p:nvSpPr>
        <p:spPr>
          <a:xfrm>
            <a:off x="1559496" y="1052736"/>
            <a:ext cx="9865096" cy="2308324"/>
          </a:xfrm>
          <a:prstGeom prst="rect">
            <a:avLst/>
          </a:prstGeom>
        </p:spPr>
        <p:txBody>
          <a:bodyPr wrap="square">
            <a:spAutoFit/>
          </a:bodyPr>
          <a:lstStyle/>
          <a:p>
            <a:r>
              <a:rPr lang="fr-FR" sz="2400" b="1" dirty="0">
                <a:solidFill>
                  <a:srgbClr val="0070C0"/>
                </a:solidFill>
              </a:rPr>
              <a:t>II.2 </a:t>
            </a:r>
            <a:r>
              <a:rPr lang="fr-FR" sz="2400" b="1" dirty="0" smtClean="0">
                <a:solidFill>
                  <a:srgbClr val="0070C0"/>
                </a:solidFill>
              </a:rPr>
              <a:t>Implémentation</a:t>
            </a:r>
            <a:endParaRPr lang="fr-FR" sz="2400" b="1" dirty="0">
              <a:solidFill>
                <a:srgbClr val="0070C0"/>
              </a:solidFill>
            </a:endParaRPr>
          </a:p>
          <a:p>
            <a:endParaRPr lang="fr-FR" sz="2400" dirty="0"/>
          </a:p>
          <a:p>
            <a:r>
              <a:rPr lang="fr-FR" sz="2400" dirty="0" smtClean="0"/>
              <a:t>La </a:t>
            </a:r>
            <a:r>
              <a:rPr lang="fr-FR" sz="2400" dirty="0"/>
              <a:t>pile étant représentée par une liste (ou </a:t>
            </a:r>
            <a:r>
              <a:rPr lang="fr-FR" sz="2400" dirty="0" err="1"/>
              <a:t>array</a:t>
            </a:r>
            <a:r>
              <a:rPr lang="fr-FR" sz="2400" dirty="0"/>
              <a:t>) on peut utiliser plusieurs fonctions natives afin de remplacer efficacement les scripts ci-dessus. </a:t>
            </a:r>
            <a:r>
              <a:rPr lang="fr-FR" sz="2400" b="1" dirty="0" err="1">
                <a:solidFill>
                  <a:srgbClr val="0070C0"/>
                </a:solidFill>
              </a:rPr>
              <a:t>L.append</a:t>
            </a:r>
            <a:r>
              <a:rPr lang="fr-FR" sz="2400" b="1" dirty="0">
                <a:solidFill>
                  <a:srgbClr val="0070C0"/>
                </a:solidFill>
              </a:rPr>
              <a:t>(</a:t>
            </a:r>
            <a:r>
              <a:rPr lang="fr-FR" sz="2400" b="1" dirty="0" err="1">
                <a:solidFill>
                  <a:srgbClr val="0070C0"/>
                </a:solidFill>
              </a:rPr>
              <a:t>element</a:t>
            </a:r>
            <a:r>
              <a:rPr lang="fr-FR" sz="2400" b="1" dirty="0">
                <a:solidFill>
                  <a:srgbClr val="0070C0"/>
                </a:solidFill>
              </a:rPr>
              <a:t>)</a:t>
            </a:r>
            <a:r>
              <a:rPr lang="fr-FR" sz="2400" dirty="0"/>
              <a:t> pour ajouter un élément et </a:t>
            </a:r>
            <a:r>
              <a:rPr lang="fr-FR" sz="2400" b="1" dirty="0" err="1">
                <a:solidFill>
                  <a:srgbClr val="0070C0"/>
                </a:solidFill>
              </a:rPr>
              <a:t>L.pop</a:t>
            </a:r>
            <a:r>
              <a:rPr lang="fr-FR" sz="2400" b="1" dirty="0">
                <a:solidFill>
                  <a:srgbClr val="0070C0"/>
                </a:solidFill>
              </a:rPr>
              <a:t>()</a:t>
            </a:r>
            <a:r>
              <a:rPr lang="fr-FR" sz="2400" dirty="0">
                <a:solidFill>
                  <a:srgbClr val="0070C0"/>
                </a:solidFill>
              </a:rPr>
              <a:t> </a:t>
            </a:r>
            <a:r>
              <a:rPr lang="fr-FR" sz="2400" dirty="0"/>
              <a:t>pour supprimer le dernier élément et renvoyer sa valeur</a:t>
            </a:r>
            <a:r>
              <a:rPr lang="fr-FR" sz="2400" dirty="0" smtClean="0"/>
              <a:t>.</a:t>
            </a:r>
            <a:endParaRPr lang="fr-FR" sz="2400" dirty="0"/>
          </a:p>
        </p:txBody>
      </p:sp>
    </p:spTree>
    <p:extLst>
      <p:ext uri="{BB962C8B-B14F-4D97-AF65-F5344CB8AC3E}">
        <p14:creationId xmlns:p14="http://schemas.microsoft.com/office/powerpoint/2010/main" val="3205246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 - Les </a:t>
            </a:r>
            <a:r>
              <a:rPr lang="fr-FR" dirty="0"/>
              <a:t>piles de données</a:t>
            </a:r>
          </a:p>
        </p:txBody>
      </p:sp>
      <p:sp>
        <p:nvSpPr>
          <p:cNvPr id="2" name="Slide Number Placeholder 1"/>
          <p:cNvSpPr>
            <a:spLocks noGrp="1"/>
          </p:cNvSpPr>
          <p:nvPr>
            <p:ph type="sldNum" sz="quarter" idx="12"/>
          </p:nvPr>
        </p:nvSpPr>
        <p:spPr/>
        <p:txBody>
          <a:bodyPr/>
          <a:lstStyle/>
          <a:p>
            <a:fld id="{46972939-3BB4-48F3-ABFC-F18FFCE6FDD4}" type="slidenum">
              <a:rPr lang="fr-FR" smtClean="0"/>
              <a:t>18</a:t>
            </a:fld>
            <a:endParaRPr lang="fr-FR"/>
          </a:p>
        </p:txBody>
      </p:sp>
      <p:sp>
        <p:nvSpPr>
          <p:cNvPr id="6" name="Rectangle 5"/>
          <p:cNvSpPr/>
          <p:nvPr/>
        </p:nvSpPr>
        <p:spPr>
          <a:xfrm>
            <a:off x="1559496" y="1052736"/>
            <a:ext cx="9865096" cy="4524315"/>
          </a:xfrm>
          <a:prstGeom prst="rect">
            <a:avLst/>
          </a:prstGeom>
        </p:spPr>
        <p:txBody>
          <a:bodyPr wrap="square">
            <a:spAutoFit/>
          </a:bodyPr>
          <a:lstStyle/>
          <a:p>
            <a:r>
              <a:rPr lang="fr-FR" sz="2400" b="1" dirty="0">
                <a:solidFill>
                  <a:srgbClr val="0070C0"/>
                </a:solidFill>
              </a:rPr>
              <a:t>II.2 </a:t>
            </a:r>
            <a:r>
              <a:rPr lang="fr-FR" sz="2400" b="1" dirty="0" smtClean="0">
                <a:solidFill>
                  <a:srgbClr val="0070C0"/>
                </a:solidFill>
              </a:rPr>
              <a:t>Implémentation</a:t>
            </a:r>
            <a:endParaRPr lang="fr-FR" sz="2400" b="1" dirty="0">
              <a:solidFill>
                <a:srgbClr val="0070C0"/>
              </a:solidFill>
            </a:endParaRPr>
          </a:p>
          <a:p>
            <a:endParaRPr lang="fr-FR" sz="2400" dirty="0"/>
          </a:p>
          <a:p>
            <a:r>
              <a:rPr lang="fr-FR" sz="2400" dirty="0" smtClean="0"/>
              <a:t>Par </a:t>
            </a:r>
            <a:r>
              <a:rPr lang="fr-FR" sz="2400" dirty="0"/>
              <a:t>ailleurs, le module </a:t>
            </a:r>
            <a:r>
              <a:rPr lang="fr-FR" sz="2400" b="1" dirty="0">
                <a:solidFill>
                  <a:srgbClr val="0070C0"/>
                </a:solidFill>
              </a:rPr>
              <a:t>collections</a:t>
            </a:r>
            <a:r>
              <a:rPr lang="fr-FR" sz="2400" dirty="0">
                <a:solidFill>
                  <a:srgbClr val="0070C0"/>
                </a:solidFill>
              </a:rPr>
              <a:t> </a:t>
            </a:r>
            <a:r>
              <a:rPr lang="fr-FR" sz="2400" dirty="0"/>
              <a:t>propose notamment la structure </a:t>
            </a:r>
            <a:r>
              <a:rPr lang="fr-FR" sz="2400" b="1" dirty="0" err="1">
                <a:solidFill>
                  <a:srgbClr val="0070C0"/>
                </a:solidFill>
              </a:rPr>
              <a:t>deque</a:t>
            </a:r>
            <a:r>
              <a:rPr lang="fr-FR" sz="2400" dirty="0"/>
              <a:t>, pour double </a:t>
            </a:r>
            <a:r>
              <a:rPr lang="fr-FR" sz="2400" dirty="0" err="1"/>
              <a:t>ended</a:t>
            </a:r>
            <a:r>
              <a:rPr lang="fr-FR" sz="2400" dirty="0"/>
              <a:t> queue, c’est-à-dire en français file à deux bouts. Concrètement, c’est une structure de stockage linéaire des éléments (comme une liste !), mais qui fournit la possibilité d’effectuer l’insertion ou la suppression des deux côtés en temps constant.</a:t>
            </a:r>
          </a:p>
          <a:p>
            <a:r>
              <a:rPr lang="fr-FR" sz="2400" dirty="0"/>
              <a:t> </a:t>
            </a:r>
          </a:p>
          <a:p>
            <a:r>
              <a:rPr lang="fr-FR" sz="2400" dirty="0"/>
              <a:t>La création se fait via </a:t>
            </a:r>
            <a:r>
              <a:rPr lang="fr-FR" sz="2400" b="1" dirty="0" err="1">
                <a:solidFill>
                  <a:srgbClr val="0070C0"/>
                </a:solidFill>
              </a:rPr>
              <a:t>deque</a:t>
            </a:r>
            <a:r>
              <a:rPr lang="fr-FR" sz="2400" b="1" dirty="0">
                <a:solidFill>
                  <a:srgbClr val="0070C0"/>
                </a:solidFill>
              </a:rPr>
              <a:t>()</a:t>
            </a:r>
            <a:r>
              <a:rPr lang="fr-FR" sz="2400" dirty="0"/>
              <a:t>, et les opérations d’ajout sont </a:t>
            </a:r>
            <a:r>
              <a:rPr lang="fr-FR" sz="2400" b="1" dirty="0">
                <a:solidFill>
                  <a:srgbClr val="0070C0"/>
                </a:solidFill>
              </a:rPr>
              <a:t>append</a:t>
            </a:r>
            <a:r>
              <a:rPr lang="fr-FR" sz="2400" dirty="0"/>
              <a:t> (à droite) et </a:t>
            </a:r>
            <a:r>
              <a:rPr lang="fr-FR" sz="2400" b="1" dirty="0" err="1">
                <a:solidFill>
                  <a:srgbClr val="0070C0"/>
                </a:solidFill>
              </a:rPr>
              <a:t>appendleft</a:t>
            </a:r>
            <a:r>
              <a:rPr lang="fr-FR" sz="2400" dirty="0">
                <a:solidFill>
                  <a:srgbClr val="0070C0"/>
                </a:solidFill>
              </a:rPr>
              <a:t> </a:t>
            </a:r>
            <a:r>
              <a:rPr lang="fr-FR" sz="2400" dirty="0"/>
              <a:t>(à gauche). De même pour la suppression avec </a:t>
            </a:r>
            <a:r>
              <a:rPr lang="fr-FR" sz="2400" b="1" dirty="0">
                <a:solidFill>
                  <a:srgbClr val="0070C0"/>
                </a:solidFill>
              </a:rPr>
              <a:t>pop</a:t>
            </a:r>
            <a:r>
              <a:rPr lang="fr-FR" sz="2400" dirty="0">
                <a:solidFill>
                  <a:srgbClr val="0070C0"/>
                </a:solidFill>
              </a:rPr>
              <a:t> </a:t>
            </a:r>
            <a:r>
              <a:rPr lang="fr-FR" sz="2400" dirty="0"/>
              <a:t>et </a:t>
            </a:r>
            <a:r>
              <a:rPr lang="fr-FR" sz="2400" b="1" dirty="0" err="1">
                <a:solidFill>
                  <a:srgbClr val="0070C0"/>
                </a:solidFill>
              </a:rPr>
              <a:t>popleft</a:t>
            </a:r>
            <a:r>
              <a:rPr lang="fr-FR" sz="2400" dirty="0"/>
              <a:t>. On peut tester si une file à deux bouts est vide en regardant sa longueur.</a:t>
            </a:r>
          </a:p>
        </p:txBody>
      </p:sp>
    </p:spTree>
    <p:extLst>
      <p:ext uri="{BB962C8B-B14F-4D97-AF65-F5344CB8AC3E}">
        <p14:creationId xmlns:p14="http://schemas.microsoft.com/office/powerpoint/2010/main" val="175525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 - Les </a:t>
            </a:r>
            <a:r>
              <a:rPr lang="fr-FR" dirty="0"/>
              <a:t>piles de données</a:t>
            </a:r>
          </a:p>
        </p:txBody>
      </p:sp>
      <p:sp>
        <p:nvSpPr>
          <p:cNvPr id="2" name="Slide Number Placeholder 1"/>
          <p:cNvSpPr>
            <a:spLocks noGrp="1"/>
          </p:cNvSpPr>
          <p:nvPr>
            <p:ph type="sldNum" sz="quarter" idx="12"/>
          </p:nvPr>
        </p:nvSpPr>
        <p:spPr/>
        <p:txBody>
          <a:bodyPr/>
          <a:lstStyle/>
          <a:p>
            <a:fld id="{46972939-3BB4-48F3-ABFC-F18FFCE6FDD4}" type="slidenum">
              <a:rPr lang="fr-FR" smtClean="0"/>
              <a:t>19</a:t>
            </a:fld>
            <a:endParaRPr lang="fr-FR"/>
          </a:p>
        </p:txBody>
      </p:sp>
      <p:sp>
        <p:nvSpPr>
          <p:cNvPr id="6" name="Rectangle 5"/>
          <p:cNvSpPr/>
          <p:nvPr/>
        </p:nvSpPr>
        <p:spPr>
          <a:xfrm>
            <a:off x="1559496" y="1052736"/>
            <a:ext cx="9865096" cy="461665"/>
          </a:xfrm>
          <a:prstGeom prst="rect">
            <a:avLst/>
          </a:prstGeom>
        </p:spPr>
        <p:txBody>
          <a:bodyPr wrap="square">
            <a:spAutoFit/>
          </a:bodyPr>
          <a:lstStyle/>
          <a:p>
            <a:r>
              <a:rPr lang="fr-FR" sz="2400" b="1" dirty="0">
                <a:solidFill>
                  <a:srgbClr val="0070C0"/>
                </a:solidFill>
              </a:rPr>
              <a:t>II.2 </a:t>
            </a:r>
            <a:r>
              <a:rPr lang="fr-FR" sz="2400" b="1" dirty="0" smtClean="0">
                <a:solidFill>
                  <a:srgbClr val="0070C0"/>
                </a:solidFill>
              </a:rPr>
              <a:t>Implémentation</a:t>
            </a:r>
            <a:endParaRPr lang="fr-FR" sz="2400" b="1" dirty="0">
              <a:solidFill>
                <a:srgbClr val="0070C0"/>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921" y="1537974"/>
            <a:ext cx="9718246" cy="4996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218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 - Définition </a:t>
            </a:r>
            <a:r>
              <a:rPr lang="fr-FR" dirty="0"/>
              <a:t>d’un graphe</a:t>
            </a:r>
          </a:p>
        </p:txBody>
      </p:sp>
      <mc:AlternateContent xmlns:mc="http://schemas.openxmlformats.org/markup-compatibility/2006" xmlns:a14="http://schemas.microsoft.com/office/drawing/2010/main">
        <mc:Choice Requires="a14">
          <p:sp>
            <p:nvSpPr>
              <p:cNvPr id="4" name="Rectangle 3"/>
              <p:cNvSpPr/>
              <p:nvPr/>
            </p:nvSpPr>
            <p:spPr>
              <a:xfrm>
                <a:off x="1559496" y="1052736"/>
                <a:ext cx="9865096" cy="4524315"/>
              </a:xfrm>
              <a:prstGeom prst="rect">
                <a:avLst/>
              </a:prstGeom>
            </p:spPr>
            <p:txBody>
              <a:bodyPr wrap="square">
                <a:spAutoFit/>
              </a:bodyPr>
              <a:lstStyle/>
              <a:p>
                <a:r>
                  <a:rPr lang="fr-FR" sz="2400" dirty="0"/>
                  <a:t>L'utilisation de graphes en informatique est souvent très pratique pour résoudre certains problèmes (carte de points, chemin dans un labyrinthe, trajets par GPS, compression de données, etc</a:t>
                </a:r>
                <a:r>
                  <a:rPr lang="fr-FR" sz="2400" dirty="0" smtClean="0"/>
                  <a:t>.).</a:t>
                </a:r>
              </a:p>
              <a:p>
                <a:endParaRPr lang="fr-FR" sz="2400" dirty="0"/>
              </a:p>
              <a:p>
                <a:r>
                  <a:rPr lang="fr-FR" sz="2400" b="1" dirty="0" smtClean="0">
                    <a:solidFill>
                      <a:srgbClr val="0070C0"/>
                    </a:solidFill>
                  </a:rPr>
                  <a:t>I.1 Graphes </a:t>
                </a:r>
                <a:r>
                  <a:rPr lang="fr-FR" sz="2400" b="1" dirty="0">
                    <a:solidFill>
                      <a:srgbClr val="0070C0"/>
                    </a:solidFill>
                  </a:rPr>
                  <a:t>non orientés</a:t>
                </a:r>
              </a:p>
              <a:p>
                <a:endParaRPr lang="fr-FR" sz="2400" dirty="0" smtClean="0"/>
              </a:p>
              <a:p>
                <a:r>
                  <a:rPr lang="fr-FR" sz="2400" dirty="0"/>
                  <a:t>Un </a:t>
                </a:r>
                <a:r>
                  <a:rPr lang="fr-FR" sz="2400" b="1" dirty="0">
                    <a:solidFill>
                      <a:srgbClr val="0070C0"/>
                    </a:solidFill>
                  </a:rPr>
                  <a:t>graphe</a:t>
                </a:r>
                <a:r>
                  <a:rPr lang="fr-FR" sz="2400" dirty="0">
                    <a:solidFill>
                      <a:srgbClr val="0070C0"/>
                    </a:solidFill>
                  </a:rPr>
                  <a:t> </a:t>
                </a:r>
                <a14:m>
                  <m:oMath xmlns:m="http://schemas.openxmlformats.org/officeDocument/2006/math">
                    <m:r>
                      <a:rPr lang="fr-FR" sz="2400" i="1">
                        <a:latin typeface="Cambria Math"/>
                      </a:rPr>
                      <m:t>𝐺</m:t>
                    </m:r>
                    <m:r>
                      <a:rPr lang="fr-FR" sz="2400" i="1">
                        <a:latin typeface="Cambria Math"/>
                      </a:rPr>
                      <m:t>=(</m:t>
                    </m:r>
                    <m:r>
                      <a:rPr lang="fr-FR" sz="2400" i="1">
                        <a:latin typeface="Cambria Math"/>
                      </a:rPr>
                      <m:t>𝑉</m:t>
                    </m:r>
                    <m:r>
                      <a:rPr lang="fr-FR" sz="2400" i="1">
                        <a:latin typeface="Cambria Math"/>
                      </a:rPr>
                      <m:t>,</m:t>
                    </m:r>
                    <m:r>
                      <a:rPr lang="fr-FR" sz="2400" i="1">
                        <a:latin typeface="Cambria Math"/>
                      </a:rPr>
                      <m:t>𝐸</m:t>
                    </m:r>
                    <m:r>
                      <a:rPr lang="fr-FR" sz="2400" i="1">
                        <a:latin typeface="Cambria Math"/>
                      </a:rPr>
                      <m:t>)</m:t>
                    </m:r>
                  </m:oMath>
                </a14:m>
                <a:r>
                  <a:rPr lang="fr-FR" sz="2400" dirty="0"/>
                  <a:t> est défini par l'ensemble fini </a:t>
                </a:r>
                <a14:m>
                  <m:oMath xmlns:m="http://schemas.openxmlformats.org/officeDocument/2006/math">
                    <m:r>
                      <a:rPr lang="fr-FR" sz="2400" i="1">
                        <a:latin typeface="Cambria Math"/>
                      </a:rPr>
                      <m:t>𝑉</m:t>
                    </m:r>
                    <m:r>
                      <a:rPr lang="fr-FR" sz="2400" i="1">
                        <a:latin typeface="Cambria Math"/>
                      </a:rPr>
                      <m:t>={</m:t>
                    </m:r>
                    <m:sSub>
                      <m:sSubPr>
                        <m:ctrlPr>
                          <a:rPr lang="fr-FR" sz="2400" i="1">
                            <a:latin typeface="Cambria Math"/>
                          </a:rPr>
                        </m:ctrlPr>
                      </m:sSubPr>
                      <m:e>
                        <m:r>
                          <a:rPr lang="fr-FR" sz="2400" i="1">
                            <a:latin typeface="Cambria Math"/>
                          </a:rPr>
                          <m:t>𝑣</m:t>
                        </m:r>
                      </m:e>
                      <m:sub>
                        <m:r>
                          <a:rPr lang="fr-FR" sz="2400" i="1">
                            <a:latin typeface="Cambria Math"/>
                          </a:rPr>
                          <m:t>1</m:t>
                        </m:r>
                      </m:sub>
                    </m:sSub>
                    <m:r>
                      <a:rPr lang="fr-FR" sz="2400" i="1">
                        <a:latin typeface="Cambria Math"/>
                      </a:rPr>
                      <m:t>,</m:t>
                    </m:r>
                    <m:sSub>
                      <m:sSubPr>
                        <m:ctrlPr>
                          <a:rPr lang="fr-FR" sz="2400" i="1">
                            <a:latin typeface="Cambria Math"/>
                          </a:rPr>
                        </m:ctrlPr>
                      </m:sSubPr>
                      <m:e>
                        <m:r>
                          <a:rPr lang="fr-FR" sz="2400" i="1">
                            <a:latin typeface="Cambria Math"/>
                          </a:rPr>
                          <m:t>𝑣</m:t>
                        </m:r>
                      </m:e>
                      <m:sub>
                        <m:r>
                          <a:rPr lang="fr-FR" sz="2400" i="1">
                            <a:latin typeface="Cambria Math"/>
                          </a:rPr>
                          <m:t>2</m:t>
                        </m:r>
                      </m:sub>
                    </m:sSub>
                    <m:r>
                      <a:rPr lang="fr-FR" sz="2400" i="1">
                        <a:latin typeface="Cambria Math"/>
                      </a:rPr>
                      <m:t>,...,</m:t>
                    </m:r>
                    <m:sSub>
                      <m:sSubPr>
                        <m:ctrlPr>
                          <a:rPr lang="fr-FR" sz="2400" i="1">
                            <a:latin typeface="Cambria Math"/>
                          </a:rPr>
                        </m:ctrlPr>
                      </m:sSubPr>
                      <m:e>
                        <m:r>
                          <a:rPr lang="fr-FR" sz="2400" i="1">
                            <a:latin typeface="Cambria Math"/>
                          </a:rPr>
                          <m:t>𝑣</m:t>
                        </m:r>
                      </m:e>
                      <m:sub>
                        <m:r>
                          <a:rPr lang="fr-FR" sz="2400" i="1">
                            <a:latin typeface="Cambria Math"/>
                          </a:rPr>
                          <m:t>𝑛</m:t>
                        </m:r>
                      </m:sub>
                    </m:sSub>
                    <m:r>
                      <a:rPr lang="fr-FR" sz="2400" i="1">
                        <a:latin typeface="Cambria Math"/>
                      </a:rPr>
                      <m:t>}</m:t>
                    </m:r>
                  </m:oMath>
                </a14:m>
                <a:r>
                  <a:rPr lang="fr-FR" sz="2400" dirty="0"/>
                  <a:t> dont les éléments sont appelés </a:t>
                </a:r>
                <a:r>
                  <a:rPr lang="fr-FR" sz="2400" b="1" dirty="0">
                    <a:solidFill>
                      <a:srgbClr val="0070C0"/>
                    </a:solidFill>
                  </a:rPr>
                  <a:t>sommets</a:t>
                </a:r>
                <a:r>
                  <a:rPr lang="fr-FR" sz="2400" dirty="0">
                    <a:solidFill>
                      <a:srgbClr val="0070C0"/>
                    </a:solidFill>
                  </a:rPr>
                  <a:t> </a:t>
                </a:r>
                <a:r>
                  <a:rPr lang="fr-FR" sz="2400" dirty="0"/>
                  <a:t>(</a:t>
                </a:r>
                <a:r>
                  <a:rPr lang="fr-FR" sz="2400" dirty="0" err="1"/>
                  <a:t>Vertices</a:t>
                </a:r>
                <a:r>
                  <a:rPr lang="fr-FR" sz="2400" dirty="0"/>
                  <a:t>), et par l'ensemble fini </a:t>
                </a:r>
                <a14:m>
                  <m:oMath xmlns:m="http://schemas.openxmlformats.org/officeDocument/2006/math">
                    <m:r>
                      <a:rPr lang="fr-FR" sz="2400" i="1">
                        <a:latin typeface="Cambria Math"/>
                      </a:rPr>
                      <m:t>𝐸</m:t>
                    </m:r>
                    <m:r>
                      <a:rPr lang="fr-FR" sz="2400" i="1">
                        <a:latin typeface="Cambria Math"/>
                      </a:rPr>
                      <m:t>={</m:t>
                    </m:r>
                    <m:sSub>
                      <m:sSubPr>
                        <m:ctrlPr>
                          <a:rPr lang="fr-FR" sz="2400" i="1">
                            <a:latin typeface="Cambria Math"/>
                          </a:rPr>
                        </m:ctrlPr>
                      </m:sSubPr>
                      <m:e>
                        <m:r>
                          <a:rPr lang="fr-FR" sz="2400" i="1">
                            <a:latin typeface="Cambria Math"/>
                          </a:rPr>
                          <m:t>𝑒</m:t>
                        </m:r>
                      </m:e>
                      <m:sub>
                        <m:r>
                          <a:rPr lang="fr-FR" sz="2400" i="1">
                            <a:latin typeface="Cambria Math"/>
                          </a:rPr>
                          <m:t>1</m:t>
                        </m:r>
                      </m:sub>
                    </m:sSub>
                    <m:r>
                      <a:rPr lang="fr-FR" sz="2400" i="1">
                        <a:latin typeface="Cambria Math"/>
                      </a:rPr>
                      <m:t>,</m:t>
                    </m:r>
                    <m:sSub>
                      <m:sSubPr>
                        <m:ctrlPr>
                          <a:rPr lang="fr-FR" sz="2400" i="1">
                            <a:latin typeface="Cambria Math"/>
                          </a:rPr>
                        </m:ctrlPr>
                      </m:sSubPr>
                      <m:e>
                        <m:r>
                          <a:rPr lang="fr-FR" sz="2400" i="1">
                            <a:latin typeface="Cambria Math"/>
                          </a:rPr>
                          <m:t>𝑒</m:t>
                        </m:r>
                      </m:e>
                      <m:sub>
                        <m:r>
                          <a:rPr lang="fr-FR" sz="2400" i="1">
                            <a:latin typeface="Cambria Math"/>
                          </a:rPr>
                          <m:t>2</m:t>
                        </m:r>
                      </m:sub>
                    </m:sSub>
                    <m:r>
                      <a:rPr lang="fr-FR" sz="2400" i="1">
                        <a:latin typeface="Cambria Math"/>
                      </a:rPr>
                      <m:t>,...,</m:t>
                    </m:r>
                    <m:sSub>
                      <m:sSubPr>
                        <m:ctrlPr>
                          <a:rPr lang="fr-FR" sz="2400" i="1">
                            <a:latin typeface="Cambria Math"/>
                          </a:rPr>
                        </m:ctrlPr>
                      </m:sSubPr>
                      <m:e>
                        <m:r>
                          <a:rPr lang="fr-FR" sz="2400" i="1">
                            <a:latin typeface="Cambria Math"/>
                          </a:rPr>
                          <m:t>𝑒</m:t>
                        </m:r>
                      </m:e>
                      <m:sub>
                        <m:r>
                          <a:rPr lang="fr-FR" sz="2400" i="1">
                            <a:latin typeface="Cambria Math"/>
                          </a:rPr>
                          <m:t>𝑚</m:t>
                        </m:r>
                      </m:sub>
                    </m:sSub>
                    <m:r>
                      <a:rPr lang="fr-FR" sz="2400" i="1">
                        <a:latin typeface="Cambria Math"/>
                      </a:rPr>
                      <m:t>}</m:t>
                    </m:r>
                  </m:oMath>
                </a14:m>
                <a:r>
                  <a:rPr lang="fr-FR" sz="2400" dirty="0"/>
                  <a:t> dont les éléments sont appelés </a:t>
                </a:r>
                <a:r>
                  <a:rPr lang="fr-FR" sz="2400" b="1" dirty="0">
                    <a:solidFill>
                      <a:srgbClr val="0070C0"/>
                    </a:solidFill>
                  </a:rPr>
                  <a:t>arêtes</a:t>
                </a:r>
                <a:r>
                  <a:rPr lang="fr-FR" sz="2400" dirty="0">
                    <a:solidFill>
                      <a:srgbClr val="0070C0"/>
                    </a:solidFill>
                  </a:rPr>
                  <a:t> </a:t>
                </a:r>
                <a:r>
                  <a:rPr lang="fr-FR" sz="2400" dirty="0"/>
                  <a:t>(</a:t>
                </a:r>
                <a:r>
                  <a:rPr lang="fr-FR" sz="2400" dirty="0" err="1"/>
                  <a:t>Edges</a:t>
                </a:r>
                <a:r>
                  <a:rPr lang="fr-FR" sz="2400" dirty="0" smtClean="0"/>
                  <a:t>).</a:t>
                </a:r>
              </a:p>
              <a:p>
                <a:endParaRPr lang="fr-FR" sz="2400" dirty="0"/>
              </a:p>
              <a:p>
                <a:r>
                  <a:rPr lang="fr-FR" sz="2400" dirty="0"/>
                  <a:t>Si l'arête </a:t>
                </a:r>
                <a14:m>
                  <m:oMath xmlns:m="http://schemas.openxmlformats.org/officeDocument/2006/math">
                    <m:r>
                      <a:rPr lang="fr-FR" sz="2400" i="1">
                        <a:latin typeface="Cambria Math"/>
                      </a:rPr>
                      <m:t>𝑒</m:t>
                    </m:r>
                  </m:oMath>
                </a14:m>
                <a:r>
                  <a:rPr lang="fr-FR" sz="2400" dirty="0"/>
                  <a:t> relie les sommets a et b, on dira que ces sommets sont </a:t>
                </a:r>
                <a:r>
                  <a:rPr lang="fr-FR" sz="2400" b="1" dirty="0">
                    <a:solidFill>
                      <a:srgbClr val="0070C0"/>
                    </a:solidFill>
                  </a:rPr>
                  <a:t>adjacents</a:t>
                </a:r>
                <a:r>
                  <a:rPr lang="fr-FR" sz="2400" dirty="0">
                    <a:solidFill>
                      <a:srgbClr val="0070C0"/>
                    </a:solidFill>
                  </a:rPr>
                  <a:t> </a:t>
                </a:r>
                <a:r>
                  <a:rPr lang="fr-FR" sz="2400" dirty="0"/>
                  <a:t>et que l’arête est </a:t>
                </a:r>
                <a:r>
                  <a:rPr lang="fr-FR" sz="2400" b="1" dirty="0">
                    <a:solidFill>
                      <a:srgbClr val="0070C0"/>
                    </a:solidFill>
                  </a:rPr>
                  <a:t>incidente</a:t>
                </a:r>
                <a:r>
                  <a:rPr lang="fr-FR" sz="2400" dirty="0">
                    <a:solidFill>
                      <a:srgbClr val="0070C0"/>
                    </a:solidFill>
                  </a:rPr>
                  <a:t> </a:t>
                </a:r>
                <a:r>
                  <a:rPr lang="fr-FR" sz="2400" dirty="0"/>
                  <a:t>aux sommets qu’elle relie</a:t>
                </a:r>
                <a:r>
                  <a:rPr lang="fr-FR" sz="2400" dirty="0" smtClean="0"/>
                  <a:t>.</a:t>
                </a:r>
                <a:endParaRPr lang="fr-FR" sz="2400" dirty="0"/>
              </a:p>
            </p:txBody>
          </p:sp>
        </mc:Choice>
        <mc:Fallback xmlns="">
          <p:sp>
            <p:nvSpPr>
              <p:cNvPr id="4" name="Rectangle 3"/>
              <p:cNvSpPr>
                <a:spLocks noRot="1" noChangeAspect="1" noMove="1" noResize="1" noEditPoints="1" noAdjustHandles="1" noChangeArrowheads="1" noChangeShapeType="1" noTextEdit="1"/>
              </p:cNvSpPr>
              <p:nvPr/>
            </p:nvSpPr>
            <p:spPr>
              <a:xfrm>
                <a:off x="1559496" y="1052736"/>
                <a:ext cx="9865096" cy="4524315"/>
              </a:xfrm>
              <a:prstGeom prst="rect">
                <a:avLst/>
              </a:prstGeom>
              <a:blipFill rotWithShape="1">
                <a:blip r:embed="rId2"/>
                <a:stretch>
                  <a:fillRect l="-989" t="-1078" b="-2156"/>
                </a:stretch>
              </a:blipFill>
            </p:spPr>
            <p:txBody>
              <a:bodyPr/>
              <a:lstStyle/>
              <a:p>
                <a:r>
                  <a:rPr lang="fr-FR">
                    <a:noFill/>
                  </a:rPr>
                  <a:t> </a:t>
                </a:r>
              </a:p>
            </p:txBody>
          </p:sp>
        </mc:Fallback>
      </mc:AlternateContent>
      <p:sp>
        <p:nvSpPr>
          <p:cNvPr id="2" name="Slide Number Placeholder 1"/>
          <p:cNvSpPr>
            <a:spLocks noGrp="1"/>
          </p:cNvSpPr>
          <p:nvPr>
            <p:ph type="sldNum" sz="quarter" idx="12"/>
          </p:nvPr>
        </p:nvSpPr>
        <p:spPr/>
        <p:txBody>
          <a:bodyPr/>
          <a:lstStyle/>
          <a:p>
            <a:fld id="{46972939-3BB4-48F3-ABFC-F18FFCE6FDD4}" type="slidenum">
              <a:rPr lang="fr-FR" smtClean="0"/>
              <a:t>2</a:t>
            </a:fld>
            <a:endParaRPr lang="fr-FR"/>
          </a:p>
        </p:txBody>
      </p:sp>
    </p:spTree>
    <p:extLst>
      <p:ext uri="{BB962C8B-B14F-4D97-AF65-F5344CB8AC3E}">
        <p14:creationId xmlns:p14="http://schemas.microsoft.com/office/powerpoint/2010/main" val="30285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III - Parcours </a:t>
            </a:r>
            <a:r>
              <a:rPr lang="fr-FR" dirty="0"/>
              <a:t>de graphes donnés par liste d’adjacence</a:t>
            </a:r>
          </a:p>
        </p:txBody>
      </p:sp>
      <p:sp>
        <p:nvSpPr>
          <p:cNvPr id="2" name="Slide Number Placeholder 1"/>
          <p:cNvSpPr>
            <a:spLocks noGrp="1"/>
          </p:cNvSpPr>
          <p:nvPr>
            <p:ph type="sldNum" sz="quarter" idx="12"/>
          </p:nvPr>
        </p:nvSpPr>
        <p:spPr/>
        <p:txBody>
          <a:bodyPr/>
          <a:lstStyle/>
          <a:p>
            <a:fld id="{46972939-3BB4-48F3-ABFC-F18FFCE6FDD4}" type="slidenum">
              <a:rPr lang="fr-FR" smtClean="0"/>
              <a:t>20</a:t>
            </a:fld>
            <a:endParaRPr lang="fr-FR"/>
          </a:p>
        </p:txBody>
      </p:sp>
      <mc:AlternateContent xmlns:mc="http://schemas.openxmlformats.org/markup-compatibility/2006" xmlns:a14="http://schemas.microsoft.com/office/drawing/2010/main">
        <mc:Choice Requires="a14">
          <p:sp>
            <p:nvSpPr>
              <p:cNvPr id="6" name="Rectangle 5"/>
              <p:cNvSpPr/>
              <p:nvPr/>
            </p:nvSpPr>
            <p:spPr>
              <a:xfrm>
                <a:off x="1559496" y="1552724"/>
                <a:ext cx="9865096" cy="4524315"/>
              </a:xfrm>
              <a:prstGeom prst="rect">
                <a:avLst/>
              </a:prstGeom>
            </p:spPr>
            <p:txBody>
              <a:bodyPr wrap="square">
                <a:spAutoFit/>
              </a:bodyPr>
              <a:lstStyle/>
              <a:p>
                <a:r>
                  <a:rPr lang="fr-FR" sz="2400" dirty="0" smtClean="0"/>
                  <a:t>Les </a:t>
                </a:r>
                <a:r>
                  <a:rPr lang="fr-FR" sz="2400" dirty="0"/>
                  <a:t>parcours de graphes sont à la base de nombreux algorithmes sur les graphes. Ils vont nous permettre de calculer des plus courts chemins, tester la connexité, tester l’existence d’un cycle (circuit) dans un graphe, etc... On suppose que le graphe est donné par listes d’adjacences, et que l’ensemble de ses sommets est </a:t>
                </a:r>
                <a14:m>
                  <m:oMath xmlns:m="http://schemas.openxmlformats.org/officeDocument/2006/math">
                    <m:d>
                      <m:dPr>
                        <m:begChr m:val="⟦"/>
                        <m:endChr m:val="⟧"/>
                        <m:ctrlPr>
                          <a:rPr lang="fr-FR" sz="2400" i="1">
                            <a:latin typeface="Cambria Math"/>
                          </a:rPr>
                        </m:ctrlPr>
                      </m:dPr>
                      <m:e>
                        <m:r>
                          <a:rPr lang="fr-FR" sz="2400" i="1">
                            <a:latin typeface="Cambria Math"/>
                          </a:rPr>
                          <m:t>0,</m:t>
                        </m:r>
                        <m:r>
                          <a:rPr lang="fr-FR" sz="2400" i="1">
                            <a:latin typeface="Cambria Math"/>
                          </a:rPr>
                          <m:t>𝑛</m:t>
                        </m:r>
                        <m:r>
                          <a:rPr lang="fr-FR" sz="2400" i="1">
                            <a:latin typeface="Cambria Math"/>
                          </a:rPr>
                          <m:t>−1</m:t>
                        </m:r>
                      </m:e>
                    </m:d>
                  </m:oMath>
                </a14:m>
                <a:r>
                  <a:rPr lang="fr-FR" sz="2400" dirty="0"/>
                  <a:t>.</a:t>
                </a:r>
              </a:p>
              <a:p>
                <a:endParaRPr lang="fr-FR" sz="2400" dirty="0" smtClean="0"/>
              </a:p>
              <a:p>
                <a:r>
                  <a:rPr lang="fr-FR" sz="2400" b="1" dirty="0">
                    <a:solidFill>
                      <a:srgbClr val="0070C0"/>
                    </a:solidFill>
                  </a:rPr>
                  <a:t>III.1 </a:t>
                </a:r>
                <a:r>
                  <a:rPr lang="fr-FR" sz="2400" b="1" dirty="0" smtClean="0">
                    <a:solidFill>
                      <a:srgbClr val="0070C0"/>
                    </a:solidFill>
                  </a:rPr>
                  <a:t>Parcours </a:t>
                </a:r>
                <a:r>
                  <a:rPr lang="fr-FR" sz="2400" b="1" dirty="0">
                    <a:solidFill>
                      <a:srgbClr val="0070C0"/>
                    </a:solidFill>
                  </a:rPr>
                  <a:t>en largeur et plus courts chemins</a:t>
                </a:r>
              </a:p>
              <a:p>
                <a:endParaRPr lang="fr-FR" sz="2400" dirty="0"/>
              </a:p>
              <a:p>
                <a:r>
                  <a:rPr lang="fr-FR" sz="2400" dirty="0" smtClean="0"/>
                  <a:t>Une </a:t>
                </a:r>
                <a:r>
                  <a:rPr lang="fr-FR" sz="2400" dirty="0"/>
                  <a:t>application du </a:t>
                </a:r>
                <a:r>
                  <a:rPr lang="fr-FR" sz="2400" b="1" dirty="0">
                    <a:solidFill>
                      <a:srgbClr val="0070C0"/>
                    </a:solidFill>
                  </a:rPr>
                  <a:t>parcours en largeur</a:t>
                </a:r>
                <a:r>
                  <a:rPr lang="fr-FR" sz="2400" dirty="0">
                    <a:solidFill>
                      <a:srgbClr val="0070C0"/>
                    </a:solidFill>
                  </a:rPr>
                  <a:t> </a:t>
                </a:r>
                <a:r>
                  <a:rPr lang="fr-FR" sz="2400" dirty="0"/>
                  <a:t>est le calcul de plus courts chemins depuis l’origine s</a:t>
                </a:r>
                <a:r>
                  <a:rPr lang="fr-FR" sz="2400" baseline="-25000" dirty="0"/>
                  <a:t>0</a:t>
                </a:r>
                <a:r>
                  <a:rPr lang="fr-FR" sz="2400" dirty="0"/>
                  <a:t> du parcours. Il suffit de rajouter une liste </a:t>
                </a:r>
                <a:r>
                  <a:rPr lang="fr-FR" sz="2400" dirty="0" err="1"/>
                  <a:t>dist</a:t>
                </a:r>
                <a:r>
                  <a:rPr lang="fr-FR" sz="2400" dirty="0"/>
                  <a:t> de distances à la source s</a:t>
                </a:r>
                <a:r>
                  <a:rPr lang="fr-FR" sz="2400" baseline="-25000" dirty="0"/>
                  <a:t>0</a:t>
                </a:r>
                <a:r>
                  <a:rPr lang="fr-FR" sz="2400" dirty="0"/>
                  <a:t>. Lorsqu’on découvre un nouveau sommet t à partir d’un sommet s, </a:t>
                </a:r>
                <a:r>
                  <a:rPr lang="fr-FR" sz="2400" dirty="0" err="1"/>
                  <a:t>dist</a:t>
                </a:r>
                <a:r>
                  <a:rPr lang="fr-FR" sz="2400" dirty="0"/>
                  <a:t>[t] prend la valeur </a:t>
                </a:r>
                <a:r>
                  <a:rPr lang="fr-FR" sz="2400" dirty="0" err="1"/>
                  <a:t>dist</a:t>
                </a:r>
                <a:r>
                  <a:rPr lang="fr-FR" sz="2400" dirty="0"/>
                  <a:t>[s]+1</a:t>
                </a:r>
                <a:r>
                  <a:rPr lang="fr-FR" sz="2400" dirty="0" smtClean="0"/>
                  <a:t>.</a:t>
                </a:r>
                <a:endParaRPr lang="fr-FR" sz="2400" dirty="0"/>
              </a:p>
            </p:txBody>
          </p:sp>
        </mc:Choice>
        <mc:Fallback xmlns="">
          <p:sp>
            <p:nvSpPr>
              <p:cNvPr id="6" name="Rectangle 5"/>
              <p:cNvSpPr>
                <a:spLocks noRot="1" noChangeAspect="1" noMove="1" noResize="1" noEditPoints="1" noAdjustHandles="1" noChangeArrowheads="1" noChangeShapeType="1" noTextEdit="1"/>
              </p:cNvSpPr>
              <p:nvPr/>
            </p:nvSpPr>
            <p:spPr>
              <a:xfrm>
                <a:off x="1559496" y="1552724"/>
                <a:ext cx="9865096" cy="4524315"/>
              </a:xfrm>
              <a:prstGeom prst="rect">
                <a:avLst/>
              </a:prstGeom>
              <a:blipFill rotWithShape="1">
                <a:blip r:embed="rId2"/>
                <a:stretch>
                  <a:fillRect l="-989" t="-1078" r="-1545" b="-2156"/>
                </a:stretch>
              </a:blipFill>
            </p:spPr>
            <p:txBody>
              <a:bodyPr/>
              <a:lstStyle/>
              <a:p>
                <a:r>
                  <a:rPr lang="fr-FR">
                    <a:noFill/>
                  </a:rPr>
                  <a:t> </a:t>
                </a:r>
              </a:p>
            </p:txBody>
          </p:sp>
        </mc:Fallback>
      </mc:AlternateContent>
    </p:spTree>
    <p:extLst>
      <p:ext uri="{BB962C8B-B14F-4D97-AF65-F5344CB8AC3E}">
        <p14:creationId xmlns:p14="http://schemas.microsoft.com/office/powerpoint/2010/main" val="414427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III - Parcours </a:t>
            </a:r>
            <a:r>
              <a:rPr lang="fr-FR" dirty="0"/>
              <a:t>de graphes donnés par liste d’adjacence</a:t>
            </a:r>
          </a:p>
        </p:txBody>
      </p:sp>
      <p:sp>
        <p:nvSpPr>
          <p:cNvPr id="2" name="Slide Number Placeholder 1"/>
          <p:cNvSpPr>
            <a:spLocks noGrp="1"/>
          </p:cNvSpPr>
          <p:nvPr>
            <p:ph type="sldNum" sz="quarter" idx="12"/>
          </p:nvPr>
        </p:nvSpPr>
        <p:spPr/>
        <p:txBody>
          <a:bodyPr/>
          <a:lstStyle/>
          <a:p>
            <a:fld id="{46972939-3BB4-48F3-ABFC-F18FFCE6FDD4}" type="slidenum">
              <a:rPr lang="fr-FR" smtClean="0"/>
              <a:t>21</a:t>
            </a:fld>
            <a:endParaRPr lang="fr-FR"/>
          </a:p>
        </p:txBody>
      </p:sp>
      <p:sp>
        <p:nvSpPr>
          <p:cNvPr id="6" name="Rectangle 5"/>
          <p:cNvSpPr/>
          <p:nvPr/>
        </p:nvSpPr>
        <p:spPr>
          <a:xfrm>
            <a:off x="1559496" y="1552724"/>
            <a:ext cx="9865096" cy="461665"/>
          </a:xfrm>
          <a:prstGeom prst="rect">
            <a:avLst/>
          </a:prstGeom>
        </p:spPr>
        <p:txBody>
          <a:bodyPr wrap="square">
            <a:spAutoFit/>
          </a:bodyPr>
          <a:lstStyle/>
          <a:p>
            <a:r>
              <a:rPr lang="fr-FR" sz="2400" b="1" dirty="0" smtClean="0">
                <a:solidFill>
                  <a:srgbClr val="0070C0"/>
                </a:solidFill>
              </a:rPr>
              <a:t>III.1 Parcours </a:t>
            </a:r>
            <a:r>
              <a:rPr lang="fr-FR" sz="2400" b="1" dirty="0">
                <a:solidFill>
                  <a:srgbClr val="0070C0"/>
                </a:solidFill>
              </a:rPr>
              <a:t>en largeur et plus courts </a:t>
            </a:r>
            <a:r>
              <a:rPr lang="fr-FR" sz="2400" b="1" dirty="0" smtClean="0">
                <a:solidFill>
                  <a:srgbClr val="0070C0"/>
                </a:solidFill>
              </a:rPr>
              <a:t>chemins</a:t>
            </a:r>
            <a:endParaRPr lang="fr-FR" sz="2400" b="1" dirty="0">
              <a:solidFill>
                <a:srgbClr val="0070C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921" y="2060848"/>
            <a:ext cx="973109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162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III - Parcours </a:t>
            </a:r>
            <a:r>
              <a:rPr lang="fr-FR" dirty="0"/>
              <a:t>de graphes donnés par liste d’adjacence</a:t>
            </a:r>
          </a:p>
        </p:txBody>
      </p:sp>
      <p:sp>
        <p:nvSpPr>
          <p:cNvPr id="2" name="Slide Number Placeholder 1"/>
          <p:cNvSpPr>
            <a:spLocks noGrp="1"/>
          </p:cNvSpPr>
          <p:nvPr>
            <p:ph type="sldNum" sz="quarter" idx="12"/>
          </p:nvPr>
        </p:nvSpPr>
        <p:spPr/>
        <p:txBody>
          <a:bodyPr/>
          <a:lstStyle/>
          <a:p>
            <a:fld id="{46972939-3BB4-48F3-ABFC-F18FFCE6FDD4}" type="slidenum">
              <a:rPr lang="fr-FR" smtClean="0"/>
              <a:t>22</a:t>
            </a:fld>
            <a:endParaRPr lang="fr-FR"/>
          </a:p>
        </p:txBody>
      </p:sp>
      <p:sp>
        <p:nvSpPr>
          <p:cNvPr id="6" name="Rectangle 5"/>
          <p:cNvSpPr/>
          <p:nvPr/>
        </p:nvSpPr>
        <p:spPr>
          <a:xfrm>
            <a:off x="1559496" y="1552724"/>
            <a:ext cx="9865096" cy="3416320"/>
          </a:xfrm>
          <a:prstGeom prst="rect">
            <a:avLst/>
          </a:prstGeom>
        </p:spPr>
        <p:txBody>
          <a:bodyPr wrap="square">
            <a:spAutoFit/>
          </a:bodyPr>
          <a:lstStyle/>
          <a:p>
            <a:r>
              <a:rPr lang="fr-FR" sz="2400" b="1" dirty="0" smtClean="0">
                <a:solidFill>
                  <a:srgbClr val="0070C0"/>
                </a:solidFill>
              </a:rPr>
              <a:t>III.2 Parcours en profondeur</a:t>
            </a:r>
            <a:endParaRPr lang="fr-FR" sz="2400" b="1" dirty="0">
              <a:solidFill>
                <a:srgbClr val="0070C0"/>
              </a:solidFill>
            </a:endParaRPr>
          </a:p>
          <a:p>
            <a:endParaRPr lang="fr-FR" sz="2400" dirty="0" smtClean="0"/>
          </a:p>
          <a:p>
            <a:r>
              <a:rPr lang="fr-FR" sz="2400" dirty="0" smtClean="0"/>
              <a:t>Le </a:t>
            </a:r>
            <a:r>
              <a:rPr lang="fr-FR" sz="2400" b="1" dirty="0">
                <a:solidFill>
                  <a:srgbClr val="0070C0"/>
                </a:solidFill>
              </a:rPr>
              <a:t>parcours en profondeur</a:t>
            </a:r>
            <a:r>
              <a:rPr lang="fr-FR" sz="2400" dirty="0">
                <a:solidFill>
                  <a:srgbClr val="0070C0"/>
                </a:solidFill>
              </a:rPr>
              <a:t> </a:t>
            </a:r>
            <a:r>
              <a:rPr lang="fr-FR" sz="2400" dirty="0"/>
              <a:t>d’un graphe consiste à s’enfoncer le plus possible dans le graphe avant de remonter vers des sommets déjà vus, dont les voisins n’ont pas tous été découverts. Deux variantes du parcours en profondeur sont au programme et permettent de résoudre les problèmes suivants :</a:t>
            </a:r>
          </a:p>
          <a:p>
            <a:pPr marL="800100" lvl="1" indent="-342900">
              <a:buFont typeface="Arial" panose="020B0604020202020204" pitchFamily="34" charset="0"/>
              <a:buChar char="•"/>
            </a:pPr>
            <a:r>
              <a:rPr lang="fr-FR" sz="2400" dirty="0"/>
              <a:t>Test de la connexité d’un graphe non orienté ;</a:t>
            </a:r>
          </a:p>
          <a:p>
            <a:pPr marL="800100" lvl="1" indent="-342900">
              <a:buFont typeface="Arial" panose="020B0604020202020204" pitchFamily="34" charset="0"/>
              <a:buChar char="•"/>
            </a:pPr>
            <a:r>
              <a:rPr lang="fr-FR" sz="2400" dirty="0"/>
              <a:t>Détection de cycle dans un graphe non orienté.</a:t>
            </a:r>
          </a:p>
          <a:p>
            <a:endParaRPr lang="fr-FR" sz="2400" dirty="0"/>
          </a:p>
        </p:txBody>
      </p:sp>
    </p:spTree>
    <p:extLst>
      <p:ext uri="{BB962C8B-B14F-4D97-AF65-F5344CB8AC3E}">
        <p14:creationId xmlns:p14="http://schemas.microsoft.com/office/powerpoint/2010/main" val="3043035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III - Parcours </a:t>
            </a:r>
            <a:r>
              <a:rPr lang="fr-FR" dirty="0"/>
              <a:t>de graphes donnés par liste d’adjacence</a:t>
            </a:r>
          </a:p>
        </p:txBody>
      </p:sp>
      <p:sp>
        <p:nvSpPr>
          <p:cNvPr id="2" name="Slide Number Placeholder 1"/>
          <p:cNvSpPr>
            <a:spLocks noGrp="1"/>
          </p:cNvSpPr>
          <p:nvPr>
            <p:ph type="sldNum" sz="quarter" idx="12"/>
          </p:nvPr>
        </p:nvSpPr>
        <p:spPr/>
        <p:txBody>
          <a:bodyPr/>
          <a:lstStyle/>
          <a:p>
            <a:fld id="{46972939-3BB4-48F3-ABFC-F18FFCE6FDD4}" type="slidenum">
              <a:rPr lang="fr-FR" smtClean="0"/>
              <a:t>23</a:t>
            </a:fld>
            <a:endParaRPr lang="fr-FR"/>
          </a:p>
        </p:txBody>
      </p:sp>
      <p:sp>
        <p:nvSpPr>
          <p:cNvPr id="6" name="Rectangle 5"/>
          <p:cNvSpPr/>
          <p:nvPr/>
        </p:nvSpPr>
        <p:spPr>
          <a:xfrm>
            <a:off x="1559496" y="1552724"/>
            <a:ext cx="9865096" cy="3785652"/>
          </a:xfrm>
          <a:prstGeom prst="rect">
            <a:avLst/>
          </a:prstGeom>
        </p:spPr>
        <p:txBody>
          <a:bodyPr wrap="square">
            <a:spAutoFit/>
          </a:bodyPr>
          <a:lstStyle/>
          <a:p>
            <a:r>
              <a:rPr lang="fr-FR" sz="2400" b="1" dirty="0" smtClean="0">
                <a:solidFill>
                  <a:srgbClr val="0070C0"/>
                </a:solidFill>
              </a:rPr>
              <a:t>III.2 Parcours en profondeur</a:t>
            </a:r>
            <a:endParaRPr lang="fr-FR" sz="2400" b="1" dirty="0">
              <a:solidFill>
                <a:srgbClr val="0070C0"/>
              </a:solidFill>
            </a:endParaRPr>
          </a:p>
          <a:p>
            <a:endParaRPr lang="fr-FR" sz="2400" dirty="0" smtClean="0"/>
          </a:p>
          <a:p>
            <a:r>
              <a:rPr lang="fr-FR" sz="2400" b="1" dirty="0"/>
              <a:t>Test de la connexité d’un graphe non </a:t>
            </a:r>
            <a:r>
              <a:rPr lang="fr-FR" sz="2400" b="1" dirty="0" smtClean="0"/>
              <a:t>orienté</a:t>
            </a:r>
          </a:p>
          <a:p>
            <a:endParaRPr lang="fr-FR" sz="2400" dirty="0"/>
          </a:p>
          <a:p>
            <a:r>
              <a:rPr lang="fr-FR" sz="2400" dirty="0" smtClean="0"/>
              <a:t>Un </a:t>
            </a:r>
            <a:r>
              <a:rPr lang="fr-FR" sz="2400" dirty="0"/>
              <a:t>parcours en profondeur élémentaire lancé sur un sommet permet de découvrir tous les sommets accessibles depuis ce sommet. Pour tester la connexité, il suffit donc d’effectuer un parcours élémentaire et de vérifier que l’on a atteint les n sommets</a:t>
            </a:r>
            <a:r>
              <a:rPr lang="fr-FR" sz="2400" dirty="0" smtClean="0"/>
              <a:t>.</a:t>
            </a:r>
          </a:p>
          <a:p>
            <a:endParaRPr lang="fr-FR" sz="2400" dirty="0"/>
          </a:p>
          <a:p>
            <a:r>
              <a:rPr lang="fr-FR" sz="2400" dirty="0" smtClean="0"/>
              <a:t>L’ensemble </a:t>
            </a:r>
            <a:r>
              <a:rPr lang="fr-FR" sz="2400" dirty="0"/>
              <a:t>de sommets accessibles </a:t>
            </a:r>
            <a:r>
              <a:rPr lang="fr-FR" sz="2400" dirty="0" smtClean="0"/>
              <a:t>s’appelle </a:t>
            </a:r>
            <a:r>
              <a:rPr lang="fr-FR" sz="2400" dirty="0"/>
              <a:t>une </a:t>
            </a:r>
            <a:r>
              <a:rPr lang="fr-FR" sz="2400" b="1" dirty="0">
                <a:solidFill>
                  <a:srgbClr val="0070C0"/>
                </a:solidFill>
              </a:rPr>
              <a:t>composante connexe</a:t>
            </a:r>
            <a:r>
              <a:rPr lang="fr-FR" sz="2400" dirty="0" smtClean="0"/>
              <a:t>.</a:t>
            </a:r>
            <a:endParaRPr lang="fr-FR" sz="2400" dirty="0"/>
          </a:p>
        </p:txBody>
      </p:sp>
    </p:spTree>
    <p:extLst>
      <p:ext uri="{BB962C8B-B14F-4D97-AF65-F5344CB8AC3E}">
        <p14:creationId xmlns:p14="http://schemas.microsoft.com/office/powerpoint/2010/main" val="376941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III - Parcours </a:t>
            </a:r>
            <a:r>
              <a:rPr lang="fr-FR" dirty="0"/>
              <a:t>de graphes donnés par liste d’adjacence</a:t>
            </a:r>
          </a:p>
        </p:txBody>
      </p:sp>
      <p:sp>
        <p:nvSpPr>
          <p:cNvPr id="2" name="Slide Number Placeholder 1"/>
          <p:cNvSpPr>
            <a:spLocks noGrp="1"/>
          </p:cNvSpPr>
          <p:nvPr>
            <p:ph type="sldNum" sz="quarter" idx="12"/>
          </p:nvPr>
        </p:nvSpPr>
        <p:spPr/>
        <p:txBody>
          <a:bodyPr/>
          <a:lstStyle/>
          <a:p>
            <a:fld id="{46972939-3BB4-48F3-ABFC-F18FFCE6FDD4}" type="slidenum">
              <a:rPr lang="fr-FR" smtClean="0"/>
              <a:t>24</a:t>
            </a:fld>
            <a:endParaRPr lang="fr-FR"/>
          </a:p>
        </p:txBody>
      </p:sp>
      <p:sp>
        <p:nvSpPr>
          <p:cNvPr id="6" name="Rectangle 5"/>
          <p:cNvSpPr/>
          <p:nvPr/>
        </p:nvSpPr>
        <p:spPr>
          <a:xfrm>
            <a:off x="1559496" y="1552724"/>
            <a:ext cx="9865096" cy="461665"/>
          </a:xfrm>
          <a:prstGeom prst="rect">
            <a:avLst/>
          </a:prstGeom>
        </p:spPr>
        <p:txBody>
          <a:bodyPr wrap="square">
            <a:spAutoFit/>
          </a:bodyPr>
          <a:lstStyle/>
          <a:p>
            <a:r>
              <a:rPr lang="fr-FR" sz="2400" b="1" dirty="0" smtClean="0">
                <a:solidFill>
                  <a:srgbClr val="0070C0"/>
                </a:solidFill>
              </a:rPr>
              <a:t>III.2 Parcours en profondeur</a:t>
            </a:r>
            <a:endParaRPr lang="fr-FR" sz="2400" b="1" dirty="0">
              <a:solidFill>
                <a:srgbClr val="0070C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268" y="2060846"/>
            <a:ext cx="9071591" cy="466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843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III - Parcours </a:t>
            </a:r>
            <a:r>
              <a:rPr lang="fr-FR" dirty="0"/>
              <a:t>de graphes donnés par liste d’adjacence</a:t>
            </a:r>
          </a:p>
        </p:txBody>
      </p:sp>
      <p:sp>
        <p:nvSpPr>
          <p:cNvPr id="2" name="Slide Number Placeholder 1"/>
          <p:cNvSpPr>
            <a:spLocks noGrp="1"/>
          </p:cNvSpPr>
          <p:nvPr>
            <p:ph type="sldNum" sz="quarter" idx="12"/>
          </p:nvPr>
        </p:nvSpPr>
        <p:spPr/>
        <p:txBody>
          <a:bodyPr/>
          <a:lstStyle/>
          <a:p>
            <a:fld id="{46972939-3BB4-48F3-ABFC-F18FFCE6FDD4}" type="slidenum">
              <a:rPr lang="fr-FR" smtClean="0"/>
              <a:t>25</a:t>
            </a:fld>
            <a:endParaRPr lang="fr-FR"/>
          </a:p>
        </p:txBody>
      </p:sp>
      <p:sp>
        <p:nvSpPr>
          <p:cNvPr id="6" name="Rectangle 5"/>
          <p:cNvSpPr/>
          <p:nvPr/>
        </p:nvSpPr>
        <p:spPr>
          <a:xfrm>
            <a:off x="1559496" y="1552724"/>
            <a:ext cx="9865096" cy="1200329"/>
          </a:xfrm>
          <a:prstGeom prst="rect">
            <a:avLst/>
          </a:prstGeom>
        </p:spPr>
        <p:txBody>
          <a:bodyPr wrap="square">
            <a:spAutoFit/>
          </a:bodyPr>
          <a:lstStyle/>
          <a:p>
            <a:r>
              <a:rPr lang="fr-FR" sz="2400" b="1" dirty="0" smtClean="0">
                <a:solidFill>
                  <a:srgbClr val="0070C0"/>
                </a:solidFill>
              </a:rPr>
              <a:t>III.2 Parcours en profondeur</a:t>
            </a:r>
            <a:endParaRPr lang="fr-FR" sz="2400" b="1" dirty="0">
              <a:solidFill>
                <a:srgbClr val="0070C0"/>
              </a:solidFill>
            </a:endParaRPr>
          </a:p>
          <a:p>
            <a:endParaRPr lang="fr-FR" sz="2400" dirty="0" smtClean="0"/>
          </a:p>
          <a:p>
            <a:r>
              <a:rPr lang="fr-FR" sz="2400" b="1" dirty="0"/>
              <a:t>Test de la connexité d’un graphe non </a:t>
            </a:r>
            <a:r>
              <a:rPr lang="fr-FR" sz="2400" b="1" dirty="0" smtClean="0"/>
              <a:t>orienté</a:t>
            </a:r>
            <a:r>
              <a:rPr lang="fr-FR" sz="2400" dirty="0" smtClean="0"/>
              <a:t> (Exemple)</a:t>
            </a:r>
            <a:endParaRPr lang="fr-FR" sz="2400"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93" y="2752620"/>
            <a:ext cx="7332501" cy="279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914" y="5547326"/>
            <a:ext cx="90043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98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III - Parcours </a:t>
            </a:r>
            <a:r>
              <a:rPr lang="fr-FR" dirty="0"/>
              <a:t>de graphes donnés par liste d’adjacence</a:t>
            </a:r>
          </a:p>
        </p:txBody>
      </p:sp>
      <p:sp>
        <p:nvSpPr>
          <p:cNvPr id="2" name="Slide Number Placeholder 1"/>
          <p:cNvSpPr>
            <a:spLocks noGrp="1"/>
          </p:cNvSpPr>
          <p:nvPr>
            <p:ph type="sldNum" sz="quarter" idx="12"/>
          </p:nvPr>
        </p:nvSpPr>
        <p:spPr/>
        <p:txBody>
          <a:bodyPr/>
          <a:lstStyle/>
          <a:p>
            <a:fld id="{46972939-3BB4-48F3-ABFC-F18FFCE6FDD4}" type="slidenum">
              <a:rPr lang="fr-FR" smtClean="0"/>
              <a:t>26</a:t>
            </a:fld>
            <a:endParaRPr lang="fr-FR"/>
          </a:p>
        </p:txBody>
      </p:sp>
      <p:sp>
        <p:nvSpPr>
          <p:cNvPr id="6" name="Rectangle 5"/>
          <p:cNvSpPr/>
          <p:nvPr/>
        </p:nvSpPr>
        <p:spPr>
          <a:xfrm>
            <a:off x="1559496" y="1552724"/>
            <a:ext cx="9865096" cy="3785652"/>
          </a:xfrm>
          <a:prstGeom prst="rect">
            <a:avLst/>
          </a:prstGeom>
        </p:spPr>
        <p:txBody>
          <a:bodyPr wrap="square">
            <a:spAutoFit/>
          </a:bodyPr>
          <a:lstStyle/>
          <a:p>
            <a:r>
              <a:rPr lang="fr-FR" sz="2400" b="1" dirty="0" smtClean="0">
                <a:solidFill>
                  <a:srgbClr val="0070C0"/>
                </a:solidFill>
              </a:rPr>
              <a:t>III.2 Parcours en profondeur</a:t>
            </a:r>
            <a:endParaRPr lang="fr-FR" sz="2400" b="1" dirty="0">
              <a:solidFill>
                <a:srgbClr val="0070C0"/>
              </a:solidFill>
            </a:endParaRPr>
          </a:p>
          <a:p>
            <a:endParaRPr lang="fr-FR" sz="2400" dirty="0" smtClean="0"/>
          </a:p>
          <a:p>
            <a:r>
              <a:rPr lang="fr-FR" sz="2400" b="1" dirty="0" smtClean="0"/>
              <a:t>Détection </a:t>
            </a:r>
            <a:r>
              <a:rPr lang="fr-FR" sz="2400" b="1" dirty="0"/>
              <a:t>de cycle dans un graphe non </a:t>
            </a:r>
            <a:r>
              <a:rPr lang="fr-FR" sz="2400" b="1" dirty="0" smtClean="0"/>
              <a:t>orienté</a:t>
            </a:r>
          </a:p>
          <a:p>
            <a:endParaRPr lang="fr-FR" sz="2400" dirty="0"/>
          </a:p>
          <a:p>
            <a:r>
              <a:rPr lang="fr-FR" sz="2400" dirty="0" smtClean="0"/>
              <a:t>Du </a:t>
            </a:r>
            <a:r>
              <a:rPr lang="fr-FR" sz="2400" dirty="0"/>
              <a:t>point de vue de la connexité dans un graphe non orienté, une arête d’un cycle peut être supprimée sans nuire à la connexité. Dans une application où les arêtes coûtent des ressources (une route, un câble électrique, etc...), et qu’on ne s’intéresse qu’à la connexité, il est utile de savoir repérer l’existence d’un circuit, cela montre que l’on peut </a:t>
            </a:r>
            <a:r>
              <a:rPr lang="fr-FR" sz="2400" dirty="0">
                <a:solidFill>
                  <a:srgbClr val="0070C0"/>
                </a:solidFill>
              </a:rPr>
              <a:t>économiser des ressources</a:t>
            </a:r>
            <a:r>
              <a:rPr lang="fr-FR" sz="2400" dirty="0"/>
              <a:t>.</a:t>
            </a:r>
          </a:p>
          <a:p>
            <a:endParaRPr lang="fr-FR" sz="2400" dirty="0" smtClean="0"/>
          </a:p>
        </p:txBody>
      </p:sp>
    </p:spTree>
    <p:extLst>
      <p:ext uri="{BB962C8B-B14F-4D97-AF65-F5344CB8AC3E}">
        <p14:creationId xmlns:p14="http://schemas.microsoft.com/office/powerpoint/2010/main" val="861473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III - Parcours </a:t>
            </a:r>
            <a:r>
              <a:rPr lang="fr-FR" dirty="0"/>
              <a:t>de graphes donnés par liste d’adjacence</a:t>
            </a:r>
          </a:p>
        </p:txBody>
      </p:sp>
      <p:sp>
        <p:nvSpPr>
          <p:cNvPr id="2" name="Slide Number Placeholder 1"/>
          <p:cNvSpPr>
            <a:spLocks noGrp="1"/>
          </p:cNvSpPr>
          <p:nvPr>
            <p:ph type="sldNum" sz="quarter" idx="12"/>
          </p:nvPr>
        </p:nvSpPr>
        <p:spPr/>
        <p:txBody>
          <a:bodyPr/>
          <a:lstStyle/>
          <a:p>
            <a:fld id="{46972939-3BB4-48F3-ABFC-F18FFCE6FDD4}" type="slidenum">
              <a:rPr lang="fr-FR" smtClean="0"/>
              <a:t>27</a:t>
            </a:fld>
            <a:endParaRPr lang="fr-FR"/>
          </a:p>
        </p:txBody>
      </p:sp>
      <p:sp>
        <p:nvSpPr>
          <p:cNvPr id="6" name="Rectangle 5"/>
          <p:cNvSpPr/>
          <p:nvPr/>
        </p:nvSpPr>
        <p:spPr>
          <a:xfrm>
            <a:off x="1559496" y="1552724"/>
            <a:ext cx="9865096" cy="4154984"/>
          </a:xfrm>
          <a:prstGeom prst="rect">
            <a:avLst/>
          </a:prstGeom>
        </p:spPr>
        <p:txBody>
          <a:bodyPr wrap="square">
            <a:spAutoFit/>
          </a:bodyPr>
          <a:lstStyle/>
          <a:p>
            <a:r>
              <a:rPr lang="fr-FR" sz="2400" b="1" dirty="0" smtClean="0">
                <a:solidFill>
                  <a:srgbClr val="0070C0"/>
                </a:solidFill>
              </a:rPr>
              <a:t>III.2 Parcours en profondeur</a:t>
            </a:r>
            <a:endParaRPr lang="fr-FR" sz="2400" b="1" dirty="0">
              <a:solidFill>
                <a:srgbClr val="0070C0"/>
              </a:solidFill>
            </a:endParaRPr>
          </a:p>
          <a:p>
            <a:endParaRPr lang="fr-FR" sz="2400" dirty="0" smtClean="0"/>
          </a:p>
          <a:p>
            <a:r>
              <a:rPr lang="fr-FR" sz="2400" b="1" dirty="0" smtClean="0"/>
              <a:t>Détection </a:t>
            </a:r>
            <a:r>
              <a:rPr lang="fr-FR" sz="2400" b="1" dirty="0"/>
              <a:t>de cycle dans un graphe non </a:t>
            </a:r>
            <a:r>
              <a:rPr lang="fr-FR" sz="2400" b="1" dirty="0" smtClean="0"/>
              <a:t>orienté</a:t>
            </a:r>
          </a:p>
          <a:p>
            <a:endParaRPr lang="fr-FR" sz="2400" dirty="0"/>
          </a:p>
          <a:p>
            <a:r>
              <a:rPr lang="fr-FR" sz="2400" dirty="0"/>
              <a:t>Pour détecter l’existence d’un circuit, une </a:t>
            </a:r>
            <a:r>
              <a:rPr lang="fr-FR" sz="2400" dirty="0">
                <a:solidFill>
                  <a:srgbClr val="0070C0"/>
                </a:solidFill>
              </a:rPr>
              <a:t>couleur</a:t>
            </a:r>
            <a:r>
              <a:rPr lang="fr-FR" sz="2400" dirty="0"/>
              <a:t> va être rajoutée aux sommets du graphe pour rendre compte de leur statut durant le parcours :</a:t>
            </a:r>
          </a:p>
          <a:p>
            <a:pPr marL="800100" lvl="1" indent="-342900">
              <a:buFont typeface="Arial" panose="020B0604020202020204" pitchFamily="34" charset="0"/>
              <a:buChar char="•"/>
            </a:pPr>
            <a:r>
              <a:rPr lang="fr-FR" sz="2400" dirty="0" smtClean="0"/>
              <a:t>un </a:t>
            </a:r>
            <a:r>
              <a:rPr lang="fr-FR" sz="2400" dirty="0"/>
              <a:t>sommet pas encore découvert sera </a:t>
            </a:r>
            <a:r>
              <a:rPr lang="fr-FR" sz="2400" dirty="0">
                <a:solidFill>
                  <a:srgbClr val="0070C0"/>
                </a:solidFill>
              </a:rPr>
              <a:t>blanc</a:t>
            </a:r>
            <a:r>
              <a:rPr lang="fr-FR" sz="2400" dirty="0"/>
              <a:t> (ou 0) ;</a:t>
            </a:r>
          </a:p>
          <a:p>
            <a:pPr marL="800100" lvl="1" indent="-342900">
              <a:buFont typeface="Arial" panose="020B0604020202020204" pitchFamily="34" charset="0"/>
              <a:buChar char="•"/>
            </a:pPr>
            <a:r>
              <a:rPr lang="fr-FR" sz="2400" dirty="0" smtClean="0"/>
              <a:t>un </a:t>
            </a:r>
            <a:r>
              <a:rPr lang="fr-FR" sz="2400" dirty="0"/>
              <a:t>sommet v en cours de traitement, c’est-à-dire que l’appel pp(v) est en cours mais ne s’est pas terminé, sera </a:t>
            </a:r>
            <a:r>
              <a:rPr lang="fr-FR" sz="2400" dirty="0">
                <a:solidFill>
                  <a:srgbClr val="0070C0"/>
                </a:solidFill>
              </a:rPr>
              <a:t>gris</a:t>
            </a:r>
            <a:r>
              <a:rPr lang="fr-FR" sz="2400" dirty="0"/>
              <a:t> (ou 1) ;</a:t>
            </a:r>
          </a:p>
          <a:p>
            <a:pPr marL="800100" lvl="1" indent="-342900">
              <a:buFont typeface="Arial" panose="020B0604020202020204" pitchFamily="34" charset="0"/>
              <a:buChar char="•"/>
            </a:pPr>
            <a:r>
              <a:rPr lang="fr-FR" sz="2400" dirty="0" smtClean="0"/>
              <a:t>un </a:t>
            </a:r>
            <a:r>
              <a:rPr lang="fr-FR" sz="2400" dirty="0"/>
              <a:t>sommet v dont le traitement est terminé, c’est-à-dire que l’appel pp(v) a été effectué et s’est terminé, sera </a:t>
            </a:r>
            <a:r>
              <a:rPr lang="fr-FR" sz="2400" dirty="0">
                <a:solidFill>
                  <a:srgbClr val="0070C0"/>
                </a:solidFill>
              </a:rPr>
              <a:t>noir</a:t>
            </a:r>
            <a:r>
              <a:rPr lang="fr-FR" sz="2400" dirty="0"/>
              <a:t> (ou 2).</a:t>
            </a:r>
            <a:endParaRPr lang="fr-FR" sz="2400" dirty="0" smtClean="0"/>
          </a:p>
        </p:txBody>
      </p:sp>
    </p:spTree>
    <p:extLst>
      <p:ext uri="{BB962C8B-B14F-4D97-AF65-F5344CB8AC3E}">
        <p14:creationId xmlns:p14="http://schemas.microsoft.com/office/powerpoint/2010/main" val="2037463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III - Parcours </a:t>
            </a:r>
            <a:r>
              <a:rPr lang="fr-FR" dirty="0"/>
              <a:t>de graphes donnés par liste d’adjacence</a:t>
            </a:r>
          </a:p>
        </p:txBody>
      </p:sp>
      <p:sp>
        <p:nvSpPr>
          <p:cNvPr id="2" name="Slide Number Placeholder 1"/>
          <p:cNvSpPr>
            <a:spLocks noGrp="1"/>
          </p:cNvSpPr>
          <p:nvPr>
            <p:ph type="sldNum" sz="quarter" idx="12"/>
          </p:nvPr>
        </p:nvSpPr>
        <p:spPr/>
        <p:txBody>
          <a:bodyPr/>
          <a:lstStyle/>
          <a:p>
            <a:fld id="{46972939-3BB4-48F3-ABFC-F18FFCE6FDD4}" type="slidenum">
              <a:rPr lang="fr-FR" smtClean="0"/>
              <a:t>28</a:t>
            </a:fld>
            <a:endParaRPr lang="fr-FR"/>
          </a:p>
        </p:txBody>
      </p:sp>
      <p:sp>
        <p:nvSpPr>
          <p:cNvPr id="6" name="Rectangle 5"/>
          <p:cNvSpPr/>
          <p:nvPr/>
        </p:nvSpPr>
        <p:spPr>
          <a:xfrm>
            <a:off x="1559496" y="1552724"/>
            <a:ext cx="9865096" cy="461665"/>
          </a:xfrm>
          <a:prstGeom prst="rect">
            <a:avLst/>
          </a:prstGeom>
        </p:spPr>
        <p:txBody>
          <a:bodyPr wrap="square">
            <a:spAutoFit/>
          </a:bodyPr>
          <a:lstStyle/>
          <a:p>
            <a:r>
              <a:rPr lang="fr-FR" sz="2400" b="1" dirty="0" smtClean="0">
                <a:solidFill>
                  <a:srgbClr val="0070C0"/>
                </a:solidFill>
              </a:rPr>
              <a:t>III.2 Parcours en profondeur</a:t>
            </a:r>
            <a:endParaRPr lang="fr-FR" sz="2400" b="1" dirty="0">
              <a:solidFill>
                <a:srgbClr val="0070C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572" y="1957164"/>
            <a:ext cx="8496944" cy="485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882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IV - Graphes </a:t>
            </a:r>
            <a:r>
              <a:rPr lang="fr-FR" dirty="0"/>
              <a:t>pondérés</a:t>
            </a:r>
          </a:p>
        </p:txBody>
      </p:sp>
      <p:sp>
        <p:nvSpPr>
          <p:cNvPr id="2" name="Slide Number Placeholder 1"/>
          <p:cNvSpPr>
            <a:spLocks noGrp="1"/>
          </p:cNvSpPr>
          <p:nvPr>
            <p:ph type="sldNum" sz="quarter" idx="12"/>
          </p:nvPr>
        </p:nvSpPr>
        <p:spPr/>
        <p:txBody>
          <a:bodyPr/>
          <a:lstStyle/>
          <a:p>
            <a:fld id="{46972939-3BB4-48F3-ABFC-F18FFCE6FDD4}" type="slidenum">
              <a:rPr lang="fr-FR" smtClean="0"/>
              <a:t>29</a:t>
            </a:fld>
            <a:endParaRPr lang="fr-FR"/>
          </a:p>
        </p:txBody>
      </p:sp>
      <p:sp>
        <p:nvSpPr>
          <p:cNvPr id="5" name="Rectangle 4"/>
          <p:cNvSpPr/>
          <p:nvPr/>
        </p:nvSpPr>
        <p:spPr>
          <a:xfrm>
            <a:off x="1559496" y="1052736"/>
            <a:ext cx="9865096" cy="4154984"/>
          </a:xfrm>
          <a:prstGeom prst="rect">
            <a:avLst/>
          </a:prstGeom>
        </p:spPr>
        <p:txBody>
          <a:bodyPr wrap="square">
            <a:spAutoFit/>
          </a:bodyPr>
          <a:lstStyle/>
          <a:p>
            <a:r>
              <a:rPr lang="fr-FR" sz="2400" dirty="0" smtClean="0"/>
              <a:t>Dans </a:t>
            </a:r>
            <a:r>
              <a:rPr lang="fr-FR" sz="2400" dirty="0"/>
              <a:t>le cas des graphes pondérés, les arcs / arêtes sont munis d’un </a:t>
            </a:r>
            <a:r>
              <a:rPr lang="fr-FR" sz="2400" b="1" dirty="0">
                <a:solidFill>
                  <a:srgbClr val="0070C0"/>
                </a:solidFill>
              </a:rPr>
              <a:t>poids</a:t>
            </a:r>
            <a:r>
              <a:rPr lang="fr-FR" sz="2400" dirty="0"/>
              <a:t>. Les applications sont nombreuses, car un poids sur un arc peut symboliser une </a:t>
            </a:r>
            <a:r>
              <a:rPr lang="fr-FR" sz="2400" dirty="0">
                <a:solidFill>
                  <a:srgbClr val="0070C0"/>
                </a:solidFill>
              </a:rPr>
              <a:t>capacité</a:t>
            </a:r>
            <a:r>
              <a:rPr lang="fr-FR" sz="2400" dirty="0"/>
              <a:t> (quantité maximale que l’on peut faire transiter sur l’arc dans une unité de temps), ou un </a:t>
            </a:r>
            <a:r>
              <a:rPr lang="fr-FR" sz="2400" dirty="0">
                <a:solidFill>
                  <a:srgbClr val="0070C0"/>
                </a:solidFill>
              </a:rPr>
              <a:t>coût</a:t>
            </a:r>
            <a:r>
              <a:rPr lang="fr-FR" sz="2400" dirty="0"/>
              <a:t> (durée ou distance d’un trajet, quantité de carburant nécessaire, etc</a:t>
            </a:r>
            <a:r>
              <a:rPr lang="fr-FR" sz="2400" dirty="0" smtClean="0"/>
              <a:t>...).</a:t>
            </a:r>
          </a:p>
          <a:p>
            <a:endParaRPr lang="fr-FR" sz="2400" dirty="0"/>
          </a:p>
          <a:p>
            <a:r>
              <a:rPr lang="fr-FR" sz="2400" dirty="0"/>
              <a:t>Toutes le notions vues précédemment sont applicables en prenant soin d’intégrer la notion de poids pour les arcs / arêtes. D’ailleurs, tous les arcs / arêtes peuvent être considérés comme ayant un poids de valeur unitaire dans le cas de graphes non pondérés.</a:t>
            </a:r>
          </a:p>
          <a:p>
            <a:endParaRPr lang="fr-FR" sz="2400" dirty="0"/>
          </a:p>
        </p:txBody>
      </p:sp>
    </p:spTree>
    <p:extLst>
      <p:ext uri="{BB962C8B-B14F-4D97-AF65-F5344CB8AC3E}">
        <p14:creationId xmlns:p14="http://schemas.microsoft.com/office/powerpoint/2010/main" val="211915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 - Définition </a:t>
            </a:r>
            <a:r>
              <a:rPr lang="fr-FR" dirty="0"/>
              <a:t>d’un graphe</a:t>
            </a:r>
          </a:p>
        </p:txBody>
      </p:sp>
      <mc:AlternateContent xmlns:mc="http://schemas.openxmlformats.org/markup-compatibility/2006" xmlns:a14="http://schemas.microsoft.com/office/drawing/2010/main">
        <mc:Choice Requires="a14">
          <p:sp>
            <p:nvSpPr>
              <p:cNvPr id="4" name="Rectangle 3"/>
              <p:cNvSpPr/>
              <p:nvPr/>
            </p:nvSpPr>
            <p:spPr>
              <a:xfrm>
                <a:off x="1559496" y="1052736"/>
                <a:ext cx="9865096" cy="4154984"/>
              </a:xfrm>
              <a:prstGeom prst="rect">
                <a:avLst/>
              </a:prstGeom>
            </p:spPr>
            <p:txBody>
              <a:bodyPr wrap="square">
                <a:spAutoFit/>
              </a:bodyPr>
              <a:lstStyle/>
              <a:p>
                <a:r>
                  <a:rPr lang="fr-FR" sz="2400" b="1" dirty="0" smtClean="0">
                    <a:solidFill>
                      <a:srgbClr val="0070C0"/>
                    </a:solidFill>
                  </a:rPr>
                  <a:t>I.1 Graphes </a:t>
                </a:r>
                <a:r>
                  <a:rPr lang="fr-FR" sz="2400" b="1" dirty="0">
                    <a:solidFill>
                      <a:srgbClr val="0070C0"/>
                    </a:solidFill>
                  </a:rPr>
                  <a:t>non orientés</a:t>
                </a:r>
              </a:p>
              <a:p>
                <a:endParaRPr lang="fr-FR" sz="2400" dirty="0"/>
              </a:p>
              <a:p>
                <a:r>
                  <a:rPr lang="fr-FR" sz="2400" dirty="0" smtClean="0"/>
                  <a:t>Le </a:t>
                </a:r>
                <a:r>
                  <a:rPr lang="fr-FR" sz="2400" dirty="0"/>
                  <a:t>nombre de sommets du graphe s’appelle l’</a:t>
                </a:r>
                <a:r>
                  <a:rPr lang="fr-FR" sz="2400" b="1" dirty="0">
                    <a:solidFill>
                      <a:srgbClr val="0070C0"/>
                    </a:solidFill>
                  </a:rPr>
                  <a:t>ordre</a:t>
                </a:r>
                <a:r>
                  <a:rPr lang="fr-FR" sz="2400" dirty="0"/>
                  <a:t> du graphe et le </a:t>
                </a:r>
                <a:r>
                  <a:rPr lang="fr-FR" sz="2400" b="1" dirty="0">
                    <a:solidFill>
                      <a:srgbClr val="0070C0"/>
                    </a:solidFill>
                  </a:rPr>
                  <a:t>degré d’un sommet</a:t>
                </a:r>
                <a:r>
                  <a:rPr lang="fr-FR" sz="2400" dirty="0">
                    <a:solidFill>
                      <a:srgbClr val="0070C0"/>
                    </a:solidFill>
                  </a:rPr>
                  <a:t> </a:t>
                </a:r>
                <a:r>
                  <a:rPr lang="fr-FR" sz="2400" dirty="0"/>
                  <a:t>v, noté d(v) est le nombre d’arêtes qui lui sont incidentes</a:t>
                </a:r>
                <a:r>
                  <a:rPr lang="fr-FR" sz="2400" dirty="0" smtClean="0"/>
                  <a:t>.</a:t>
                </a:r>
              </a:p>
              <a:p>
                <a:endParaRPr lang="fr-FR" sz="2400" dirty="0"/>
              </a:p>
              <a:p>
                <a:r>
                  <a:rPr lang="fr-FR" sz="2400" dirty="0"/>
                  <a:t>Un </a:t>
                </a:r>
                <a:r>
                  <a:rPr lang="fr-FR" sz="2400" b="1" dirty="0">
                    <a:solidFill>
                      <a:srgbClr val="0070C0"/>
                    </a:solidFill>
                  </a:rPr>
                  <a:t>chemin</a:t>
                </a:r>
                <a:r>
                  <a:rPr lang="fr-FR" sz="2400" dirty="0">
                    <a:solidFill>
                      <a:srgbClr val="0070C0"/>
                    </a:solidFill>
                  </a:rPr>
                  <a:t> </a:t>
                </a:r>
                <a:r>
                  <a:rPr lang="fr-FR" sz="2400" dirty="0"/>
                  <a:t>de longueur p dans le graphe est une suite de p+1 sommets. Si le premier sommet est identique au dernier dans un chemin, on parle alors de </a:t>
                </a:r>
                <a:r>
                  <a:rPr lang="fr-FR" sz="2400" b="1" dirty="0">
                    <a:solidFill>
                      <a:srgbClr val="0070C0"/>
                    </a:solidFill>
                  </a:rPr>
                  <a:t>cycle</a:t>
                </a:r>
                <a:r>
                  <a:rPr lang="fr-FR" sz="2400" dirty="0">
                    <a:solidFill>
                      <a:srgbClr val="0070C0"/>
                    </a:solidFill>
                  </a:rPr>
                  <a:t> </a:t>
                </a:r>
                <a:r>
                  <a:rPr lang="fr-FR" sz="2400" dirty="0"/>
                  <a:t>et un graphe est dit </a:t>
                </a:r>
                <a:r>
                  <a:rPr lang="fr-FR" sz="2400" b="1" dirty="0">
                    <a:solidFill>
                      <a:srgbClr val="0070C0"/>
                    </a:solidFill>
                  </a:rPr>
                  <a:t>acyclique</a:t>
                </a:r>
                <a:r>
                  <a:rPr lang="fr-FR" sz="2400" dirty="0">
                    <a:solidFill>
                      <a:srgbClr val="0070C0"/>
                    </a:solidFill>
                  </a:rPr>
                  <a:t> </a:t>
                </a:r>
                <a:r>
                  <a:rPr lang="fr-FR" sz="2400" dirty="0"/>
                  <a:t>s’il ne possède pas de cycle</a:t>
                </a:r>
                <a:r>
                  <a:rPr lang="fr-FR" sz="2400" dirty="0" smtClean="0"/>
                  <a:t>.</a:t>
                </a:r>
              </a:p>
              <a:p>
                <a:endParaRPr lang="fr-FR" sz="2400" dirty="0"/>
              </a:p>
              <a:p>
                <a:r>
                  <a:rPr lang="fr-FR" sz="2400" dirty="0"/>
                  <a:t>Un graphe non orienté </a:t>
                </a:r>
                <a14:m>
                  <m:oMath xmlns:m="http://schemas.openxmlformats.org/officeDocument/2006/math">
                    <m:r>
                      <a:rPr lang="fr-FR" sz="2400" i="1">
                        <a:latin typeface="Cambria Math"/>
                      </a:rPr>
                      <m:t>𝐺</m:t>
                    </m:r>
                    <m:r>
                      <a:rPr lang="fr-FR" sz="2400" i="1">
                        <a:latin typeface="Cambria Math"/>
                      </a:rPr>
                      <m:t>=(</m:t>
                    </m:r>
                    <m:r>
                      <a:rPr lang="fr-FR" sz="2400" i="1">
                        <a:latin typeface="Cambria Math"/>
                      </a:rPr>
                      <m:t>𝑉</m:t>
                    </m:r>
                    <m:r>
                      <a:rPr lang="fr-FR" sz="2400" i="1">
                        <a:latin typeface="Cambria Math"/>
                      </a:rPr>
                      <m:t>,</m:t>
                    </m:r>
                    <m:r>
                      <a:rPr lang="fr-FR" sz="2400" i="1">
                        <a:latin typeface="Cambria Math"/>
                      </a:rPr>
                      <m:t>𝐸</m:t>
                    </m:r>
                    <m:r>
                      <a:rPr lang="fr-FR" sz="2400" i="1">
                        <a:latin typeface="Cambria Math"/>
                      </a:rPr>
                      <m:t>)</m:t>
                    </m:r>
                  </m:oMath>
                </a14:m>
                <a:r>
                  <a:rPr lang="fr-FR" sz="2400" dirty="0"/>
                  <a:t> est dit </a:t>
                </a:r>
                <a:r>
                  <a:rPr lang="fr-FR" sz="2400" b="1" dirty="0">
                    <a:solidFill>
                      <a:srgbClr val="0070C0"/>
                    </a:solidFill>
                  </a:rPr>
                  <a:t>connexe</a:t>
                </a:r>
                <a:r>
                  <a:rPr lang="fr-FR" sz="2400" dirty="0">
                    <a:solidFill>
                      <a:srgbClr val="0070C0"/>
                    </a:solidFill>
                  </a:rPr>
                  <a:t> </a:t>
                </a:r>
                <a:r>
                  <a:rPr lang="fr-FR" sz="2400" dirty="0"/>
                  <a:t>si, pour deux sommets quelconques u et v de V, il existe un chemin de u à v dans G</a:t>
                </a:r>
                <a:r>
                  <a:rPr lang="fr-FR" sz="2400" dirty="0" smtClean="0"/>
                  <a:t>.</a:t>
                </a:r>
                <a:endParaRPr lang="fr-FR" sz="2400" dirty="0"/>
              </a:p>
            </p:txBody>
          </p:sp>
        </mc:Choice>
        <mc:Fallback xmlns="">
          <p:sp>
            <p:nvSpPr>
              <p:cNvPr id="4" name="Rectangle 3"/>
              <p:cNvSpPr>
                <a:spLocks noRot="1" noChangeAspect="1" noMove="1" noResize="1" noEditPoints="1" noAdjustHandles="1" noChangeArrowheads="1" noChangeShapeType="1" noTextEdit="1"/>
              </p:cNvSpPr>
              <p:nvPr/>
            </p:nvSpPr>
            <p:spPr>
              <a:xfrm>
                <a:off x="1559496" y="1052736"/>
                <a:ext cx="9865096" cy="4154984"/>
              </a:xfrm>
              <a:prstGeom prst="rect">
                <a:avLst/>
              </a:prstGeom>
              <a:blipFill rotWithShape="1">
                <a:blip r:embed="rId2"/>
                <a:stretch>
                  <a:fillRect l="-989" t="-1175" b="-2496"/>
                </a:stretch>
              </a:blipFill>
            </p:spPr>
            <p:txBody>
              <a:bodyPr/>
              <a:lstStyle/>
              <a:p>
                <a:r>
                  <a:rPr lang="fr-FR">
                    <a:noFill/>
                  </a:rPr>
                  <a:t> </a:t>
                </a:r>
              </a:p>
            </p:txBody>
          </p:sp>
        </mc:Fallback>
      </mc:AlternateContent>
      <p:sp>
        <p:nvSpPr>
          <p:cNvPr id="2" name="Slide Number Placeholder 1"/>
          <p:cNvSpPr>
            <a:spLocks noGrp="1"/>
          </p:cNvSpPr>
          <p:nvPr>
            <p:ph type="sldNum" sz="quarter" idx="12"/>
          </p:nvPr>
        </p:nvSpPr>
        <p:spPr/>
        <p:txBody>
          <a:bodyPr/>
          <a:lstStyle/>
          <a:p>
            <a:fld id="{46972939-3BB4-48F3-ABFC-F18FFCE6FDD4}" type="slidenum">
              <a:rPr lang="fr-FR" smtClean="0"/>
              <a:t>3</a:t>
            </a:fld>
            <a:endParaRPr lang="fr-FR"/>
          </a:p>
        </p:txBody>
      </p:sp>
    </p:spTree>
    <p:extLst>
      <p:ext uri="{BB962C8B-B14F-4D97-AF65-F5344CB8AC3E}">
        <p14:creationId xmlns:p14="http://schemas.microsoft.com/office/powerpoint/2010/main" val="420672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IV - Graphes </a:t>
            </a:r>
            <a:r>
              <a:rPr lang="fr-FR" dirty="0"/>
              <a:t>pondérés</a:t>
            </a:r>
          </a:p>
        </p:txBody>
      </p:sp>
      <p:sp>
        <p:nvSpPr>
          <p:cNvPr id="2" name="Slide Number Placeholder 1"/>
          <p:cNvSpPr>
            <a:spLocks noGrp="1"/>
          </p:cNvSpPr>
          <p:nvPr>
            <p:ph type="sldNum" sz="quarter" idx="12"/>
          </p:nvPr>
        </p:nvSpPr>
        <p:spPr/>
        <p:txBody>
          <a:bodyPr/>
          <a:lstStyle/>
          <a:p>
            <a:fld id="{46972939-3BB4-48F3-ABFC-F18FFCE6FDD4}" type="slidenum">
              <a:rPr lang="fr-FR" smtClean="0"/>
              <a:t>30</a:t>
            </a:fld>
            <a:endParaRPr lang="fr-FR"/>
          </a:p>
        </p:txBody>
      </p:sp>
      <mc:AlternateContent xmlns:mc="http://schemas.openxmlformats.org/markup-compatibility/2006" xmlns:a14="http://schemas.microsoft.com/office/drawing/2010/main">
        <mc:Choice Requires="a14">
          <p:sp>
            <p:nvSpPr>
              <p:cNvPr id="5" name="Rectangle 4"/>
              <p:cNvSpPr/>
              <p:nvPr/>
            </p:nvSpPr>
            <p:spPr>
              <a:xfrm>
                <a:off x="1559496" y="1052736"/>
                <a:ext cx="9865096" cy="2334613"/>
              </a:xfrm>
              <a:prstGeom prst="rect">
                <a:avLst/>
              </a:prstGeom>
            </p:spPr>
            <p:txBody>
              <a:bodyPr wrap="square">
                <a:spAutoFit/>
              </a:bodyPr>
              <a:lstStyle/>
              <a:p>
                <a:r>
                  <a:rPr lang="fr-FR" sz="2400" b="1" dirty="0" smtClean="0"/>
                  <a:t>Poids </a:t>
                </a:r>
                <a:r>
                  <a:rPr lang="fr-FR" sz="2400" b="1" dirty="0"/>
                  <a:t>d’un chemin</a:t>
                </a:r>
                <a:r>
                  <a:rPr lang="fr-FR" sz="2400" dirty="0"/>
                  <a:t> : Pour </a:t>
                </a:r>
                <a14:m>
                  <m:oMath xmlns:m="http://schemas.openxmlformats.org/officeDocument/2006/math">
                    <m:r>
                      <a:rPr lang="fr-FR" sz="2400" i="1">
                        <a:latin typeface="Cambria Math"/>
                      </a:rPr>
                      <m:t>𝑝</m:t>
                    </m:r>
                    <m:r>
                      <a:rPr lang="fr-FR" sz="2400" i="1">
                        <a:latin typeface="Cambria Math"/>
                      </a:rPr>
                      <m:t>=</m:t>
                    </m:r>
                    <m:sSub>
                      <m:sSubPr>
                        <m:ctrlPr>
                          <a:rPr lang="fr-FR" sz="2400" i="1">
                            <a:latin typeface="Cambria Math"/>
                          </a:rPr>
                        </m:ctrlPr>
                      </m:sSubPr>
                      <m:e>
                        <m:r>
                          <a:rPr lang="fr-FR" sz="2400" i="1">
                            <a:latin typeface="Cambria Math"/>
                          </a:rPr>
                          <m:t>𝑣</m:t>
                        </m:r>
                      </m:e>
                      <m:sub>
                        <m:r>
                          <a:rPr lang="fr-FR" sz="2400" i="1">
                            <a:latin typeface="Cambria Math"/>
                          </a:rPr>
                          <m:t>0</m:t>
                        </m:r>
                      </m:sub>
                    </m:sSub>
                    <m:r>
                      <a:rPr lang="fr-FR" sz="2400" i="1">
                        <a:latin typeface="Cambria Math"/>
                      </a:rPr>
                      <m:t>,</m:t>
                    </m:r>
                    <m:sSub>
                      <m:sSubPr>
                        <m:ctrlPr>
                          <a:rPr lang="fr-FR" sz="2400" i="1">
                            <a:latin typeface="Cambria Math"/>
                          </a:rPr>
                        </m:ctrlPr>
                      </m:sSubPr>
                      <m:e>
                        <m:r>
                          <a:rPr lang="fr-FR" sz="2400" i="1">
                            <a:latin typeface="Cambria Math"/>
                          </a:rPr>
                          <m:t>𝑣</m:t>
                        </m:r>
                      </m:e>
                      <m:sub>
                        <m:r>
                          <a:rPr lang="fr-FR" sz="2400" i="1">
                            <a:latin typeface="Cambria Math"/>
                          </a:rPr>
                          <m:t>1</m:t>
                        </m:r>
                      </m:sub>
                    </m:sSub>
                    <m:r>
                      <a:rPr lang="fr-FR" sz="2400" i="1">
                        <a:latin typeface="Cambria Math"/>
                      </a:rPr>
                      <m:t>,…,</m:t>
                    </m:r>
                    <m:sSub>
                      <m:sSubPr>
                        <m:ctrlPr>
                          <a:rPr lang="fr-FR" sz="2400" i="1">
                            <a:latin typeface="Cambria Math"/>
                          </a:rPr>
                        </m:ctrlPr>
                      </m:sSubPr>
                      <m:e>
                        <m:r>
                          <a:rPr lang="fr-FR" sz="2400" i="1">
                            <a:latin typeface="Cambria Math"/>
                          </a:rPr>
                          <m:t>𝑣</m:t>
                        </m:r>
                      </m:e>
                      <m:sub>
                        <m:r>
                          <a:rPr lang="fr-FR" sz="2400" i="1">
                            <a:latin typeface="Cambria Math"/>
                          </a:rPr>
                          <m:t>𝑛</m:t>
                        </m:r>
                      </m:sub>
                    </m:sSub>
                  </m:oMath>
                </a14:m>
                <a:r>
                  <a:rPr lang="fr-FR" sz="2400" dirty="0"/>
                  <a:t> un chemin dans un graphe, on définit son poids comme :</a:t>
                </a:r>
              </a:p>
              <a:p>
                <a:pPr/>
                <a14:m>
                  <m:oMathPara xmlns:m="http://schemas.openxmlformats.org/officeDocument/2006/math">
                    <m:oMathParaPr>
                      <m:jc m:val="centerGroup"/>
                    </m:oMathParaPr>
                    <m:oMath xmlns:m="http://schemas.openxmlformats.org/officeDocument/2006/math">
                      <m:r>
                        <a:rPr lang="fr-FR" sz="2400" i="1">
                          <a:latin typeface="Cambria Math"/>
                        </a:rPr>
                        <m:t>𝜔</m:t>
                      </m:r>
                      <m:d>
                        <m:dPr>
                          <m:ctrlPr>
                            <a:rPr lang="fr-FR" sz="2400" i="1">
                              <a:latin typeface="Cambria Math"/>
                            </a:rPr>
                          </m:ctrlPr>
                        </m:dPr>
                        <m:e>
                          <m:r>
                            <a:rPr lang="fr-FR" sz="2400" i="1">
                              <a:latin typeface="Cambria Math"/>
                            </a:rPr>
                            <m:t>𝑝</m:t>
                          </m:r>
                        </m:e>
                      </m:d>
                      <m:r>
                        <a:rPr lang="fr-FR" sz="2400" i="1">
                          <a:latin typeface="Cambria Math"/>
                        </a:rPr>
                        <m:t>=</m:t>
                      </m:r>
                      <m:nary>
                        <m:naryPr>
                          <m:chr m:val="∑"/>
                          <m:limLoc m:val="subSup"/>
                          <m:ctrlPr>
                            <a:rPr lang="fr-FR" sz="2400" i="1">
                              <a:latin typeface="Cambria Math"/>
                            </a:rPr>
                          </m:ctrlPr>
                        </m:naryPr>
                        <m:sub>
                          <m:r>
                            <a:rPr lang="fr-FR" sz="2400" i="1">
                              <a:latin typeface="Cambria Math"/>
                            </a:rPr>
                            <m:t>𝑖</m:t>
                          </m:r>
                          <m:r>
                            <a:rPr lang="fr-FR" sz="2400" i="1">
                              <a:latin typeface="Cambria Math"/>
                            </a:rPr>
                            <m:t>=0</m:t>
                          </m:r>
                        </m:sub>
                        <m:sup>
                          <m:r>
                            <a:rPr lang="fr-FR" sz="2400" i="1">
                              <a:latin typeface="Cambria Math"/>
                            </a:rPr>
                            <m:t>𝑛</m:t>
                          </m:r>
                          <m:r>
                            <a:rPr lang="fr-FR" sz="2400" i="1">
                              <a:latin typeface="Cambria Math"/>
                            </a:rPr>
                            <m:t>−1</m:t>
                          </m:r>
                        </m:sup>
                        <m:e>
                          <m:r>
                            <a:rPr lang="fr-FR" sz="2400" i="1">
                              <a:latin typeface="Cambria Math"/>
                            </a:rPr>
                            <m:t>𝜔</m:t>
                          </m:r>
                          <m:d>
                            <m:dPr>
                              <m:ctrlPr>
                                <a:rPr lang="fr-FR" sz="2400" i="1">
                                  <a:latin typeface="Cambria Math"/>
                                </a:rPr>
                              </m:ctrlPr>
                            </m:dPr>
                            <m:e>
                              <m:sSub>
                                <m:sSubPr>
                                  <m:ctrlPr>
                                    <a:rPr lang="fr-FR" sz="2400" i="1">
                                      <a:latin typeface="Cambria Math"/>
                                    </a:rPr>
                                  </m:ctrlPr>
                                </m:sSubPr>
                                <m:e>
                                  <m:r>
                                    <a:rPr lang="fr-FR" sz="2400" i="1">
                                      <a:latin typeface="Cambria Math"/>
                                    </a:rPr>
                                    <m:t>𝑣</m:t>
                                  </m:r>
                                </m:e>
                                <m:sub>
                                  <m:r>
                                    <a:rPr lang="fr-FR" sz="2400" i="1">
                                      <a:latin typeface="Cambria Math"/>
                                    </a:rPr>
                                    <m:t>𝑖</m:t>
                                  </m:r>
                                </m:sub>
                              </m:sSub>
                              <m:r>
                                <a:rPr lang="fr-FR" sz="2400" i="1">
                                  <a:latin typeface="Cambria Math"/>
                                </a:rPr>
                                <m:t>,</m:t>
                              </m:r>
                              <m:sSub>
                                <m:sSubPr>
                                  <m:ctrlPr>
                                    <a:rPr lang="fr-FR" sz="2400" i="1">
                                      <a:latin typeface="Cambria Math"/>
                                    </a:rPr>
                                  </m:ctrlPr>
                                </m:sSubPr>
                                <m:e>
                                  <m:r>
                                    <a:rPr lang="fr-FR" sz="2400" i="1">
                                      <a:latin typeface="Cambria Math"/>
                                    </a:rPr>
                                    <m:t>𝑣</m:t>
                                  </m:r>
                                </m:e>
                                <m:sub>
                                  <m:r>
                                    <a:rPr lang="fr-FR" sz="2400" i="1">
                                      <a:latin typeface="Cambria Math"/>
                                    </a:rPr>
                                    <m:t>𝑖</m:t>
                                  </m:r>
                                  <m:r>
                                    <a:rPr lang="fr-FR" sz="2400" i="1">
                                      <a:latin typeface="Cambria Math"/>
                                    </a:rPr>
                                    <m:t>+1</m:t>
                                  </m:r>
                                </m:sub>
                              </m:sSub>
                            </m:e>
                          </m:d>
                        </m:e>
                      </m:nary>
                    </m:oMath>
                  </m:oMathPara>
                </a14:m>
                <a:endParaRPr lang="fr-FR" sz="2400" dirty="0"/>
              </a:p>
              <a:p>
                <a:endParaRPr lang="fr-FR" sz="2400" dirty="0"/>
              </a:p>
              <a:p>
                <a:r>
                  <a:rPr lang="fr-FR" sz="2400" dirty="0" smtClean="0"/>
                  <a:t>Exemple :</a:t>
                </a:r>
                <a:endParaRPr lang="fr-FR" sz="2400" dirty="0"/>
              </a:p>
            </p:txBody>
          </p:sp>
        </mc:Choice>
        <mc:Fallback xmlns="">
          <p:sp>
            <p:nvSpPr>
              <p:cNvPr id="5" name="Rectangle 4"/>
              <p:cNvSpPr>
                <a:spLocks noRot="1" noChangeAspect="1" noMove="1" noResize="1" noEditPoints="1" noAdjustHandles="1" noChangeArrowheads="1" noChangeShapeType="1" noTextEdit="1"/>
              </p:cNvSpPr>
              <p:nvPr/>
            </p:nvSpPr>
            <p:spPr>
              <a:xfrm>
                <a:off x="1559496" y="1052736"/>
                <a:ext cx="9865096" cy="2334613"/>
              </a:xfrm>
              <a:prstGeom prst="rect">
                <a:avLst/>
              </a:prstGeom>
              <a:blipFill rotWithShape="1">
                <a:blip r:embed="rId2"/>
                <a:stretch>
                  <a:fillRect l="-989" t="-2089" b="-4961"/>
                </a:stretch>
              </a:blipFill>
            </p:spPr>
            <p:txBody>
              <a:bodyPr/>
              <a:lstStyle/>
              <a:p>
                <a:r>
                  <a:rPr lang="fr-FR">
                    <a:noFill/>
                  </a:rPr>
                  <a:t> </a:t>
                </a:r>
              </a:p>
            </p:txBody>
          </p:sp>
        </mc:Fallback>
      </mc:AlternateContent>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4367808" y="3068960"/>
            <a:ext cx="3970803" cy="3024336"/>
          </a:xfrm>
          <a:prstGeom prst="rect">
            <a:avLst/>
          </a:prstGeom>
          <a:noFill/>
          <a:ln>
            <a:noFill/>
          </a:ln>
        </p:spPr>
      </p:pic>
    </p:spTree>
    <p:extLst>
      <p:ext uri="{BB962C8B-B14F-4D97-AF65-F5344CB8AC3E}">
        <p14:creationId xmlns:p14="http://schemas.microsoft.com/office/powerpoint/2010/main" val="409628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IV - Graphes </a:t>
            </a:r>
            <a:r>
              <a:rPr lang="fr-FR" dirty="0"/>
              <a:t>pondérés</a:t>
            </a:r>
          </a:p>
        </p:txBody>
      </p:sp>
      <p:sp>
        <p:nvSpPr>
          <p:cNvPr id="2" name="Slide Number Placeholder 1"/>
          <p:cNvSpPr>
            <a:spLocks noGrp="1"/>
          </p:cNvSpPr>
          <p:nvPr>
            <p:ph type="sldNum" sz="quarter" idx="12"/>
          </p:nvPr>
        </p:nvSpPr>
        <p:spPr/>
        <p:txBody>
          <a:bodyPr/>
          <a:lstStyle/>
          <a:p>
            <a:fld id="{46972939-3BB4-48F3-ABFC-F18FFCE6FDD4}" type="slidenum">
              <a:rPr lang="fr-FR" smtClean="0"/>
              <a:t>31</a:t>
            </a:fld>
            <a:endParaRPr lang="fr-FR"/>
          </a:p>
        </p:txBody>
      </p:sp>
      <p:sp>
        <p:nvSpPr>
          <p:cNvPr id="5" name="Rectangle 4"/>
          <p:cNvSpPr/>
          <p:nvPr/>
        </p:nvSpPr>
        <p:spPr>
          <a:xfrm>
            <a:off x="1559496" y="1052736"/>
            <a:ext cx="9865096" cy="3046988"/>
          </a:xfrm>
          <a:prstGeom prst="rect">
            <a:avLst/>
          </a:prstGeom>
        </p:spPr>
        <p:txBody>
          <a:bodyPr wrap="square">
            <a:spAutoFit/>
          </a:bodyPr>
          <a:lstStyle/>
          <a:p>
            <a:r>
              <a:rPr lang="fr-FR" sz="2400" dirty="0" smtClean="0"/>
              <a:t>Exemple :</a:t>
            </a:r>
          </a:p>
          <a:p>
            <a:endParaRPr lang="fr-FR" sz="2400" dirty="0"/>
          </a:p>
          <a:p>
            <a:r>
              <a:rPr lang="fr-FR" sz="2400" dirty="0">
                <a:effectLst/>
              </a:rPr>
              <a:t>En Python, sa représentation par liste d’adjacence serait par exemple </a:t>
            </a:r>
            <a:r>
              <a:rPr lang="fr-FR" sz="2400" dirty="0" smtClean="0">
                <a:effectLst/>
              </a:rPr>
              <a:t>:</a:t>
            </a:r>
          </a:p>
          <a:p>
            <a:endParaRPr lang="fr-FR" sz="2400" dirty="0"/>
          </a:p>
          <a:p>
            <a:r>
              <a:rPr lang="fr-FR" sz="2400" dirty="0" smtClean="0"/>
              <a:t>G </a:t>
            </a:r>
            <a:r>
              <a:rPr lang="fr-FR" sz="2400" dirty="0"/>
              <a:t>= [[(1, 9), (4, 5)], [(2, 1), (4, 2)], [(3, 4)], [(0, 7), (2, 6)], [(1, 3), (2, 9), (3, 2)]]</a:t>
            </a:r>
          </a:p>
          <a:p>
            <a:r>
              <a:rPr lang="fr-FR" sz="2400" dirty="0"/>
              <a:t> </a:t>
            </a:r>
          </a:p>
          <a:p>
            <a:r>
              <a:rPr lang="fr-FR" sz="2400" dirty="0">
                <a:effectLst/>
              </a:rPr>
              <a:t>Alors que sa matrice d’adjacence et sa représentation en Python </a:t>
            </a:r>
            <a:r>
              <a:rPr lang="fr-FR" sz="2400" dirty="0"/>
              <a:t>est la suivante</a:t>
            </a:r>
            <a:r>
              <a:rPr lang="fr-FR" sz="2400" dirty="0" smtClean="0">
                <a:effectLst/>
              </a:rPr>
              <a:t>: </a:t>
            </a:r>
            <a:endParaRPr lang="fr-FR" sz="2400" dirty="0"/>
          </a:p>
        </p:txBody>
      </p:sp>
      <p:pic>
        <p:nvPicPr>
          <p:cNvPr id="6" name="Image 5"/>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2344" y="4725144"/>
            <a:ext cx="2520280" cy="2088232"/>
          </a:xfrm>
          <a:prstGeom prst="rect">
            <a:avLst/>
          </a:prstGeom>
          <a:noFill/>
          <a:ln>
            <a:noFill/>
          </a:ln>
        </p:spPr>
      </p:pic>
      <mc:AlternateContent xmlns:mc="http://schemas.openxmlformats.org/markup-compatibility/2006" xmlns:a14="http://schemas.microsoft.com/office/drawing/2010/main">
        <mc:Choice Requires="a14">
          <p:graphicFrame>
            <p:nvGraphicFramePr>
              <p:cNvPr id="12" name="Tableau 11"/>
              <p:cNvGraphicFramePr>
                <a:graphicFrameLocks noGrp="1"/>
              </p:cNvGraphicFramePr>
              <p:nvPr>
                <p:extLst>
                  <p:ext uri="{D42A27DB-BD31-4B8C-83A1-F6EECF244321}">
                    <p14:modId xmlns:p14="http://schemas.microsoft.com/office/powerpoint/2010/main" val="4087880267"/>
                  </p:ext>
                </p:extLst>
              </p:nvPr>
            </p:nvGraphicFramePr>
            <p:xfrm>
              <a:off x="1775520" y="4334536"/>
              <a:ext cx="7166143" cy="1758760"/>
            </p:xfrm>
            <a:graphic>
              <a:graphicData uri="http://schemas.openxmlformats.org/drawingml/2006/table">
                <a:tbl>
                  <a:tblPr firstRow="1" firstCol="1" bandRow="1">
                    <a:tableStyleId>{5C22544A-7EE6-4342-B048-85BDC9FD1C3A}</a:tableStyleId>
                  </a:tblPr>
                  <a:tblGrid>
                    <a:gridCol w="4254971"/>
                    <a:gridCol w="2911172"/>
                  </a:tblGrid>
                  <a:tr h="1758760">
                    <a:tc>
                      <a:txBody>
                        <a:bodyPr/>
                        <a:lstStyle/>
                        <a:p>
                          <a:pPr algn="just">
                            <a:lnSpc>
                              <a:spcPct val="107000"/>
                            </a:lnSpc>
                            <a:spcAft>
                              <a:spcPts val="0"/>
                            </a:spcAft>
                          </a:pPr>
                          <a14:m>
                            <m:oMathPara xmlns:m="http://schemas.openxmlformats.org/officeDocument/2006/math">
                              <m:oMathParaPr>
                                <m:jc m:val="centerGroup"/>
                              </m:oMathParaPr>
                              <m:oMath xmlns:m="http://schemas.openxmlformats.org/officeDocument/2006/math">
                                <m:d>
                                  <m:dPr>
                                    <m:ctrlPr>
                                      <a:rPr lang="fr-FR" sz="2000" i="1" smtClean="0">
                                        <a:solidFill>
                                          <a:sysClr val="windowText" lastClr="000000"/>
                                        </a:solidFill>
                                        <a:effectLst/>
                                        <a:latin typeface="Cambria Math"/>
                                      </a:rPr>
                                    </m:ctrlPr>
                                  </m:dPr>
                                  <m:e>
                                    <m:m>
                                      <m:mPr>
                                        <m:mcs>
                                          <m:mc>
                                            <m:mcPr>
                                              <m:count m:val="5"/>
                                              <m:mcJc m:val="center"/>
                                            </m:mcPr>
                                          </m:mc>
                                        </m:mcs>
                                        <m:ctrlPr>
                                          <a:rPr lang="fr-FR" sz="2000" i="1">
                                            <a:solidFill>
                                              <a:sysClr val="windowText" lastClr="000000"/>
                                            </a:solidFill>
                                            <a:effectLst/>
                                            <a:latin typeface="Cambria Math"/>
                                          </a:rPr>
                                        </m:ctrlPr>
                                      </m:mPr>
                                      <m:mr>
                                        <m:e>
                                          <m:r>
                                            <a:rPr lang="fr-FR" sz="2000">
                                              <a:solidFill>
                                                <a:sysClr val="windowText" lastClr="000000"/>
                                              </a:solidFill>
                                              <a:effectLst/>
                                              <a:latin typeface="Cambria Math"/>
                                            </a:rPr>
                                            <m:t>0</m:t>
                                          </m:r>
                                        </m:e>
                                        <m:e>
                                          <m:r>
                                            <a:rPr lang="fr-FR" sz="2000">
                                              <a:solidFill>
                                                <a:sysClr val="windowText" lastClr="000000"/>
                                              </a:solidFill>
                                              <a:effectLst/>
                                              <a:latin typeface="Cambria Math"/>
                                            </a:rPr>
                                            <m:t>9</m:t>
                                          </m:r>
                                        </m:e>
                                        <m:e>
                                          <m:r>
                                            <a:rPr lang="fr-FR" sz="2000">
                                              <a:solidFill>
                                                <a:sysClr val="windowText" lastClr="000000"/>
                                              </a:solidFill>
                                              <a:effectLst/>
                                              <a:latin typeface="Cambria Math"/>
                                            </a:rPr>
                                            <m:t>+∞</m:t>
                                          </m:r>
                                        </m:e>
                                        <m:e>
                                          <m:r>
                                            <a:rPr lang="fr-FR" sz="2000">
                                              <a:solidFill>
                                                <a:sysClr val="windowText" lastClr="000000"/>
                                              </a:solidFill>
                                              <a:effectLst/>
                                              <a:latin typeface="Cambria Math"/>
                                            </a:rPr>
                                            <m:t>+∞</m:t>
                                          </m:r>
                                        </m:e>
                                        <m:e>
                                          <m:r>
                                            <a:rPr lang="fr-FR" sz="2000">
                                              <a:solidFill>
                                                <a:sysClr val="windowText" lastClr="000000"/>
                                              </a:solidFill>
                                              <a:effectLst/>
                                              <a:latin typeface="Cambria Math"/>
                                            </a:rPr>
                                            <m:t>5</m:t>
                                          </m:r>
                                        </m:e>
                                      </m:mr>
                                      <m:mr>
                                        <m:e>
                                          <m:r>
                                            <a:rPr lang="fr-FR" sz="2000">
                                              <a:solidFill>
                                                <a:sysClr val="windowText" lastClr="000000"/>
                                              </a:solidFill>
                                              <a:effectLst/>
                                              <a:latin typeface="Cambria Math"/>
                                            </a:rPr>
                                            <m:t>+∞</m:t>
                                          </m:r>
                                        </m:e>
                                        <m:e>
                                          <m:r>
                                            <a:rPr lang="fr-FR" sz="2000">
                                              <a:solidFill>
                                                <a:sysClr val="windowText" lastClr="000000"/>
                                              </a:solidFill>
                                              <a:effectLst/>
                                              <a:latin typeface="Cambria Math"/>
                                            </a:rPr>
                                            <m:t>0</m:t>
                                          </m:r>
                                        </m:e>
                                        <m:e>
                                          <m:r>
                                            <a:rPr lang="fr-FR" sz="2000">
                                              <a:solidFill>
                                                <a:sysClr val="windowText" lastClr="000000"/>
                                              </a:solidFill>
                                              <a:effectLst/>
                                              <a:latin typeface="Cambria Math"/>
                                            </a:rPr>
                                            <m:t>1</m:t>
                                          </m:r>
                                        </m:e>
                                        <m:e>
                                          <m:r>
                                            <a:rPr lang="fr-FR" sz="2000">
                                              <a:solidFill>
                                                <a:sysClr val="windowText" lastClr="000000"/>
                                              </a:solidFill>
                                              <a:effectLst/>
                                              <a:latin typeface="Cambria Math"/>
                                            </a:rPr>
                                            <m:t>+∞</m:t>
                                          </m:r>
                                        </m:e>
                                        <m:e>
                                          <m:r>
                                            <a:rPr lang="fr-FR" sz="2000">
                                              <a:solidFill>
                                                <a:sysClr val="windowText" lastClr="000000"/>
                                              </a:solidFill>
                                              <a:effectLst/>
                                              <a:latin typeface="Cambria Math"/>
                                            </a:rPr>
                                            <m:t>2</m:t>
                                          </m:r>
                                        </m:e>
                                      </m:mr>
                                      <m:mr>
                                        <m:e>
                                          <m:r>
                                            <a:rPr lang="fr-FR" sz="2000">
                                              <a:solidFill>
                                                <a:sysClr val="windowText" lastClr="000000"/>
                                              </a:solidFill>
                                              <a:effectLst/>
                                              <a:latin typeface="Cambria Math"/>
                                            </a:rPr>
                                            <m:t>+∞</m:t>
                                          </m:r>
                                        </m:e>
                                        <m:e>
                                          <m:r>
                                            <a:rPr lang="fr-FR" sz="2000">
                                              <a:solidFill>
                                                <a:sysClr val="windowText" lastClr="000000"/>
                                              </a:solidFill>
                                              <a:effectLst/>
                                              <a:latin typeface="Cambria Math"/>
                                            </a:rPr>
                                            <m:t>+∞</m:t>
                                          </m:r>
                                        </m:e>
                                        <m:e>
                                          <m:r>
                                            <a:rPr lang="fr-FR" sz="2000">
                                              <a:solidFill>
                                                <a:sysClr val="windowText" lastClr="000000"/>
                                              </a:solidFill>
                                              <a:effectLst/>
                                              <a:latin typeface="Cambria Math"/>
                                            </a:rPr>
                                            <m:t>0</m:t>
                                          </m:r>
                                        </m:e>
                                        <m:e>
                                          <m:r>
                                            <a:rPr lang="fr-FR" sz="2000">
                                              <a:solidFill>
                                                <a:sysClr val="windowText" lastClr="000000"/>
                                              </a:solidFill>
                                              <a:effectLst/>
                                              <a:latin typeface="Cambria Math"/>
                                            </a:rPr>
                                            <m:t>4</m:t>
                                          </m:r>
                                        </m:e>
                                        <m:e>
                                          <m:r>
                                            <a:rPr lang="fr-FR" sz="2000">
                                              <a:solidFill>
                                                <a:sysClr val="windowText" lastClr="000000"/>
                                              </a:solidFill>
                                              <a:effectLst/>
                                              <a:latin typeface="Cambria Math"/>
                                            </a:rPr>
                                            <m:t>+∞</m:t>
                                          </m:r>
                                        </m:e>
                                      </m:mr>
                                      <m:mr>
                                        <m:e>
                                          <m:r>
                                            <a:rPr lang="fr-FR" sz="2000">
                                              <a:solidFill>
                                                <a:sysClr val="windowText" lastClr="000000"/>
                                              </a:solidFill>
                                              <a:effectLst/>
                                              <a:latin typeface="Cambria Math"/>
                                            </a:rPr>
                                            <m:t>7</m:t>
                                          </m:r>
                                        </m:e>
                                        <m:e>
                                          <m:r>
                                            <a:rPr lang="fr-FR" sz="2000">
                                              <a:solidFill>
                                                <a:sysClr val="windowText" lastClr="000000"/>
                                              </a:solidFill>
                                              <a:effectLst/>
                                              <a:latin typeface="Cambria Math"/>
                                            </a:rPr>
                                            <m:t>+∞</m:t>
                                          </m:r>
                                        </m:e>
                                        <m:e>
                                          <m:r>
                                            <a:rPr lang="fr-FR" sz="2000">
                                              <a:solidFill>
                                                <a:sysClr val="windowText" lastClr="000000"/>
                                              </a:solidFill>
                                              <a:effectLst/>
                                              <a:latin typeface="Cambria Math"/>
                                            </a:rPr>
                                            <m:t>6</m:t>
                                          </m:r>
                                        </m:e>
                                        <m:e>
                                          <m:r>
                                            <a:rPr lang="fr-FR" sz="2000">
                                              <a:solidFill>
                                                <a:sysClr val="windowText" lastClr="000000"/>
                                              </a:solidFill>
                                              <a:effectLst/>
                                              <a:latin typeface="Cambria Math"/>
                                            </a:rPr>
                                            <m:t>0</m:t>
                                          </m:r>
                                        </m:e>
                                        <m:e>
                                          <m:r>
                                            <a:rPr lang="fr-FR" sz="2000">
                                              <a:solidFill>
                                                <a:sysClr val="windowText" lastClr="000000"/>
                                              </a:solidFill>
                                              <a:effectLst/>
                                              <a:latin typeface="Cambria Math"/>
                                            </a:rPr>
                                            <m:t>+∞</m:t>
                                          </m:r>
                                        </m:e>
                                      </m:mr>
                                      <m:mr>
                                        <m:e>
                                          <m:r>
                                            <a:rPr lang="fr-FR" sz="2000">
                                              <a:solidFill>
                                                <a:sysClr val="windowText" lastClr="000000"/>
                                              </a:solidFill>
                                              <a:effectLst/>
                                              <a:latin typeface="Cambria Math"/>
                                            </a:rPr>
                                            <m:t>+∞</m:t>
                                          </m:r>
                                        </m:e>
                                        <m:e>
                                          <m:r>
                                            <a:rPr lang="fr-FR" sz="2000">
                                              <a:solidFill>
                                                <a:sysClr val="windowText" lastClr="000000"/>
                                              </a:solidFill>
                                              <a:effectLst/>
                                              <a:latin typeface="Cambria Math"/>
                                            </a:rPr>
                                            <m:t>3</m:t>
                                          </m:r>
                                        </m:e>
                                        <m:e>
                                          <m:r>
                                            <a:rPr lang="fr-FR" sz="2000">
                                              <a:solidFill>
                                                <a:sysClr val="windowText" lastClr="000000"/>
                                              </a:solidFill>
                                              <a:effectLst/>
                                              <a:latin typeface="Cambria Math"/>
                                            </a:rPr>
                                            <m:t>9</m:t>
                                          </m:r>
                                        </m:e>
                                        <m:e>
                                          <m:r>
                                            <a:rPr lang="fr-FR" sz="2000">
                                              <a:solidFill>
                                                <a:sysClr val="windowText" lastClr="000000"/>
                                              </a:solidFill>
                                              <a:effectLst/>
                                              <a:latin typeface="Cambria Math"/>
                                            </a:rPr>
                                            <m:t>2</m:t>
                                          </m:r>
                                        </m:e>
                                        <m:e>
                                          <m:r>
                                            <a:rPr lang="fr-FR" sz="2000">
                                              <a:solidFill>
                                                <a:sysClr val="windowText" lastClr="000000"/>
                                              </a:solidFill>
                                              <a:effectLst/>
                                              <a:latin typeface="Cambria Math"/>
                                            </a:rPr>
                                            <m:t>0</m:t>
                                          </m:r>
                                        </m:e>
                                      </m:mr>
                                    </m:m>
                                  </m:e>
                                </m:d>
                              </m:oMath>
                            </m:oMathPara>
                          </a14:m>
                          <a:endParaRPr lang="fr-FR" sz="2000" dirty="0">
                            <a:solidFill>
                              <a:sysClr val="windowText" lastClr="000000"/>
                            </a:solidFill>
                            <a:effectLst/>
                            <a:latin typeface="Calibri"/>
                            <a:ea typeface="Calibri"/>
                          </a:endParaRPr>
                        </a:p>
                      </a:txBody>
                      <a:tcPr marL="68580" marR="68580" marT="0" marB="0">
                        <a:noFill/>
                      </a:tcPr>
                    </a:tc>
                    <a:tc>
                      <a:txBody>
                        <a:bodyPr/>
                        <a:lstStyle/>
                        <a:p>
                          <a:pPr algn="just">
                            <a:lnSpc>
                              <a:spcPct val="107000"/>
                            </a:lnSpc>
                            <a:spcAft>
                              <a:spcPts val="0"/>
                            </a:spcAft>
                          </a:pPr>
                          <a:r>
                            <a:rPr lang="en-US" sz="2000" b="0" dirty="0">
                              <a:solidFill>
                                <a:sysClr val="windowText" lastClr="000000"/>
                              </a:solidFill>
                              <a:effectLst/>
                            </a:rPr>
                            <a:t>G = [[0, 9, </a:t>
                          </a:r>
                          <a:r>
                            <a:rPr lang="en-US" sz="2000" b="0" dirty="0" err="1">
                              <a:solidFill>
                                <a:sysClr val="windowText" lastClr="000000"/>
                              </a:solidFill>
                              <a:effectLst/>
                            </a:rPr>
                            <a:t>inf</a:t>
                          </a:r>
                          <a:r>
                            <a:rPr lang="en-US" sz="2000" b="0" dirty="0">
                              <a:solidFill>
                                <a:sysClr val="windowText" lastClr="000000"/>
                              </a:solidFill>
                              <a:effectLst/>
                            </a:rPr>
                            <a:t>, </a:t>
                          </a:r>
                          <a:r>
                            <a:rPr lang="en-US" sz="2000" b="0" dirty="0" err="1">
                              <a:solidFill>
                                <a:sysClr val="windowText" lastClr="000000"/>
                              </a:solidFill>
                              <a:effectLst/>
                            </a:rPr>
                            <a:t>inf</a:t>
                          </a:r>
                          <a:r>
                            <a:rPr lang="en-US" sz="2000" b="0" dirty="0">
                              <a:solidFill>
                                <a:sysClr val="windowText" lastClr="000000"/>
                              </a:solidFill>
                              <a:effectLst/>
                            </a:rPr>
                            <a:t>, 5],</a:t>
                          </a:r>
                          <a:endParaRPr lang="fr-FR" sz="2000" b="0" dirty="0">
                            <a:solidFill>
                              <a:sysClr val="windowText" lastClr="000000"/>
                            </a:solidFill>
                            <a:effectLst/>
                          </a:endParaRPr>
                        </a:p>
                        <a:p>
                          <a:pPr algn="just">
                            <a:lnSpc>
                              <a:spcPct val="107000"/>
                            </a:lnSpc>
                            <a:spcAft>
                              <a:spcPts val="0"/>
                            </a:spcAft>
                          </a:pPr>
                          <a:r>
                            <a:rPr lang="en-US" sz="2000" b="0" dirty="0">
                              <a:solidFill>
                                <a:sysClr val="windowText" lastClr="000000"/>
                              </a:solidFill>
                              <a:effectLst/>
                            </a:rPr>
                            <a:t>        [</a:t>
                          </a:r>
                          <a:r>
                            <a:rPr lang="en-US" sz="2000" b="0" dirty="0" err="1">
                              <a:solidFill>
                                <a:sysClr val="windowText" lastClr="000000"/>
                              </a:solidFill>
                              <a:effectLst/>
                            </a:rPr>
                            <a:t>inf</a:t>
                          </a:r>
                          <a:r>
                            <a:rPr lang="en-US" sz="2000" b="0" dirty="0">
                              <a:solidFill>
                                <a:sysClr val="windowText" lastClr="000000"/>
                              </a:solidFill>
                              <a:effectLst/>
                            </a:rPr>
                            <a:t>, 0, 1, </a:t>
                          </a:r>
                          <a:r>
                            <a:rPr lang="en-US" sz="2000" b="0" dirty="0" err="1">
                              <a:solidFill>
                                <a:sysClr val="windowText" lastClr="000000"/>
                              </a:solidFill>
                              <a:effectLst/>
                            </a:rPr>
                            <a:t>inf</a:t>
                          </a:r>
                          <a:r>
                            <a:rPr lang="en-US" sz="2000" b="0" dirty="0">
                              <a:solidFill>
                                <a:sysClr val="windowText" lastClr="000000"/>
                              </a:solidFill>
                              <a:effectLst/>
                            </a:rPr>
                            <a:t>, 2],</a:t>
                          </a:r>
                          <a:endParaRPr lang="fr-FR" sz="2000" b="0" dirty="0">
                            <a:solidFill>
                              <a:sysClr val="windowText" lastClr="000000"/>
                            </a:solidFill>
                            <a:effectLst/>
                          </a:endParaRPr>
                        </a:p>
                        <a:p>
                          <a:pPr algn="just">
                            <a:lnSpc>
                              <a:spcPct val="107000"/>
                            </a:lnSpc>
                            <a:spcAft>
                              <a:spcPts val="0"/>
                            </a:spcAft>
                          </a:pPr>
                          <a:r>
                            <a:rPr lang="en-US" sz="2000" b="0" dirty="0">
                              <a:solidFill>
                                <a:sysClr val="windowText" lastClr="000000"/>
                              </a:solidFill>
                              <a:effectLst/>
                            </a:rPr>
                            <a:t>        [</a:t>
                          </a:r>
                          <a:r>
                            <a:rPr lang="en-US" sz="2000" b="0" dirty="0" err="1">
                              <a:solidFill>
                                <a:sysClr val="windowText" lastClr="000000"/>
                              </a:solidFill>
                              <a:effectLst/>
                            </a:rPr>
                            <a:t>inf</a:t>
                          </a:r>
                          <a:r>
                            <a:rPr lang="en-US" sz="2000" b="0" dirty="0">
                              <a:solidFill>
                                <a:sysClr val="windowText" lastClr="000000"/>
                              </a:solidFill>
                              <a:effectLst/>
                            </a:rPr>
                            <a:t>, </a:t>
                          </a:r>
                          <a:r>
                            <a:rPr lang="en-US" sz="2000" b="0" dirty="0" err="1">
                              <a:solidFill>
                                <a:sysClr val="windowText" lastClr="000000"/>
                              </a:solidFill>
                              <a:effectLst/>
                            </a:rPr>
                            <a:t>inf</a:t>
                          </a:r>
                          <a:r>
                            <a:rPr lang="en-US" sz="2000" b="0" dirty="0">
                              <a:solidFill>
                                <a:sysClr val="windowText" lastClr="000000"/>
                              </a:solidFill>
                              <a:effectLst/>
                            </a:rPr>
                            <a:t>, 0, 4, </a:t>
                          </a:r>
                          <a:r>
                            <a:rPr lang="en-US" sz="2000" b="0" dirty="0" err="1">
                              <a:solidFill>
                                <a:sysClr val="windowText" lastClr="000000"/>
                              </a:solidFill>
                              <a:effectLst/>
                            </a:rPr>
                            <a:t>inf</a:t>
                          </a:r>
                          <a:r>
                            <a:rPr lang="en-US" sz="2000" b="0" dirty="0">
                              <a:solidFill>
                                <a:sysClr val="windowText" lastClr="000000"/>
                              </a:solidFill>
                              <a:effectLst/>
                            </a:rPr>
                            <a:t>],</a:t>
                          </a:r>
                          <a:endParaRPr lang="fr-FR" sz="2000" b="0" dirty="0">
                            <a:solidFill>
                              <a:sysClr val="windowText" lastClr="000000"/>
                            </a:solidFill>
                            <a:effectLst/>
                          </a:endParaRPr>
                        </a:p>
                        <a:p>
                          <a:pPr algn="just">
                            <a:lnSpc>
                              <a:spcPct val="107000"/>
                            </a:lnSpc>
                            <a:spcAft>
                              <a:spcPts val="0"/>
                            </a:spcAft>
                          </a:pPr>
                          <a:r>
                            <a:rPr lang="en-US" sz="2000" b="0" dirty="0">
                              <a:solidFill>
                                <a:sysClr val="windowText" lastClr="000000"/>
                              </a:solidFill>
                              <a:effectLst/>
                            </a:rPr>
                            <a:t>        [7, </a:t>
                          </a:r>
                          <a:r>
                            <a:rPr lang="en-US" sz="2000" b="0" dirty="0" err="1">
                              <a:solidFill>
                                <a:sysClr val="windowText" lastClr="000000"/>
                              </a:solidFill>
                              <a:effectLst/>
                            </a:rPr>
                            <a:t>inf</a:t>
                          </a:r>
                          <a:r>
                            <a:rPr lang="en-US" sz="2000" b="0" dirty="0">
                              <a:solidFill>
                                <a:sysClr val="windowText" lastClr="000000"/>
                              </a:solidFill>
                              <a:effectLst/>
                            </a:rPr>
                            <a:t>, 6, 0, </a:t>
                          </a:r>
                          <a:r>
                            <a:rPr lang="en-US" sz="2000" b="0" dirty="0" err="1">
                              <a:solidFill>
                                <a:sysClr val="windowText" lastClr="000000"/>
                              </a:solidFill>
                              <a:effectLst/>
                            </a:rPr>
                            <a:t>inf</a:t>
                          </a:r>
                          <a:r>
                            <a:rPr lang="en-US" sz="2000" b="0" dirty="0">
                              <a:solidFill>
                                <a:sysClr val="windowText" lastClr="000000"/>
                              </a:solidFill>
                              <a:effectLst/>
                            </a:rPr>
                            <a:t>],</a:t>
                          </a:r>
                          <a:endParaRPr lang="fr-FR" sz="2000" b="0" dirty="0">
                            <a:solidFill>
                              <a:sysClr val="windowText" lastClr="000000"/>
                            </a:solidFill>
                            <a:effectLst/>
                          </a:endParaRPr>
                        </a:p>
                        <a:p>
                          <a:pPr algn="just">
                            <a:lnSpc>
                              <a:spcPct val="107000"/>
                            </a:lnSpc>
                            <a:spcAft>
                              <a:spcPts val="0"/>
                            </a:spcAft>
                          </a:pPr>
                          <a:r>
                            <a:rPr lang="en-US" sz="2000" b="0" dirty="0">
                              <a:solidFill>
                                <a:sysClr val="windowText" lastClr="000000"/>
                              </a:solidFill>
                              <a:effectLst/>
                            </a:rPr>
                            <a:t>        [</a:t>
                          </a:r>
                          <a:r>
                            <a:rPr lang="en-US" sz="2000" b="0" dirty="0" err="1">
                              <a:solidFill>
                                <a:sysClr val="windowText" lastClr="000000"/>
                              </a:solidFill>
                              <a:effectLst/>
                            </a:rPr>
                            <a:t>inf</a:t>
                          </a:r>
                          <a:r>
                            <a:rPr lang="en-US" sz="2000" b="0" dirty="0">
                              <a:solidFill>
                                <a:sysClr val="windowText" lastClr="000000"/>
                              </a:solidFill>
                              <a:effectLst/>
                            </a:rPr>
                            <a:t>, 3, 9, 2, 0]]</a:t>
                          </a:r>
                          <a:endParaRPr lang="fr-FR" sz="2000" b="0" dirty="0">
                            <a:solidFill>
                              <a:sysClr val="windowText" lastClr="000000"/>
                            </a:solidFill>
                            <a:effectLst/>
                            <a:latin typeface="Calibri"/>
                            <a:ea typeface="Calibri"/>
                          </a:endParaRPr>
                        </a:p>
                      </a:txBody>
                      <a:tcPr marL="68580" marR="68580" marT="0" marB="0">
                        <a:noFill/>
                      </a:tcPr>
                    </a:tc>
                  </a:tr>
                </a:tbl>
              </a:graphicData>
            </a:graphic>
          </p:graphicFrame>
        </mc:Choice>
        <mc:Fallback xmlns="">
          <p:graphicFrame>
            <p:nvGraphicFramePr>
              <p:cNvPr id="12" name="Tableau 11"/>
              <p:cNvGraphicFramePr>
                <a:graphicFrameLocks noGrp="1"/>
              </p:cNvGraphicFramePr>
              <p:nvPr>
                <p:extLst>
                  <p:ext uri="{D42A27DB-BD31-4B8C-83A1-F6EECF244321}">
                    <p14:modId xmlns:p14="http://schemas.microsoft.com/office/powerpoint/2010/main" val="4087880267"/>
                  </p:ext>
                </p:extLst>
              </p:nvPr>
            </p:nvGraphicFramePr>
            <p:xfrm>
              <a:off x="1775520" y="4334536"/>
              <a:ext cx="7166143" cy="1758760"/>
            </p:xfrm>
            <a:graphic>
              <a:graphicData uri="http://schemas.openxmlformats.org/drawingml/2006/table">
                <a:tbl>
                  <a:tblPr firstRow="1" firstCol="1" bandRow="1">
                    <a:tableStyleId>{5C22544A-7EE6-4342-B048-85BDC9FD1C3A}</a:tableStyleId>
                  </a:tblPr>
                  <a:tblGrid>
                    <a:gridCol w="4254971"/>
                    <a:gridCol w="2911172"/>
                  </a:tblGrid>
                  <a:tr h="1758760">
                    <a:tc>
                      <a:txBody>
                        <a:bodyPr/>
                        <a:lstStyle/>
                        <a:p>
                          <a:endParaRPr lang="fr-FR"/>
                        </a:p>
                      </a:txBody>
                      <a:tcPr marL="68580" marR="68580" marT="0" marB="0">
                        <a:blipFill rotWithShape="1">
                          <a:blip r:embed="rId3"/>
                          <a:stretch>
                            <a:fillRect t="-3806" r="-68481" b="-692"/>
                          </a:stretch>
                        </a:blipFill>
                      </a:tcPr>
                    </a:tc>
                    <a:tc>
                      <a:txBody>
                        <a:bodyPr/>
                        <a:lstStyle/>
                        <a:p>
                          <a:pPr algn="just">
                            <a:lnSpc>
                              <a:spcPct val="107000"/>
                            </a:lnSpc>
                            <a:spcAft>
                              <a:spcPts val="0"/>
                            </a:spcAft>
                          </a:pPr>
                          <a:r>
                            <a:rPr lang="en-US" sz="2000" b="0" dirty="0">
                              <a:solidFill>
                                <a:sysClr val="windowText" lastClr="000000"/>
                              </a:solidFill>
                              <a:effectLst/>
                            </a:rPr>
                            <a:t>G = [[0, 9, </a:t>
                          </a:r>
                          <a:r>
                            <a:rPr lang="en-US" sz="2000" b="0" dirty="0" err="1">
                              <a:solidFill>
                                <a:sysClr val="windowText" lastClr="000000"/>
                              </a:solidFill>
                              <a:effectLst/>
                            </a:rPr>
                            <a:t>inf</a:t>
                          </a:r>
                          <a:r>
                            <a:rPr lang="en-US" sz="2000" b="0" dirty="0">
                              <a:solidFill>
                                <a:sysClr val="windowText" lastClr="000000"/>
                              </a:solidFill>
                              <a:effectLst/>
                            </a:rPr>
                            <a:t>, </a:t>
                          </a:r>
                          <a:r>
                            <a:rPr lang="en-US" sz="2000" b="0" dirty="0" err="1">
                              <a:solidFill>
                                <a:sysClr val="windowText" lastClr="000000"/>
                              </a:solidFill>
                              <a:effectLst/>
                            </a:rPr>
                            <a:t>inf</a:t>
                          </a:r>
                          <a:r>
                            <a:rPr lang="en-US" sz="2000" b="0" dirty="0">
                              <a:solidFill>
                                <a:sysClr val="windowText" lastClr="000000"/>
                              </a:solidFill>
                              <a:effectLst/>
                            </a:rPr>
                            <a:t>, 5],</a:t>
                          </a:r>
                          <a:endParaRPr lang="fr-FR" sz="2000" b="0" dirty="0">
                            <a:solidFill>
                              <a:sysClr val="windowText" lastClr="000000"/>
                            </a:solidFill>
                            <a:effectLst/>
                          </a:endParaRPr>
                        </a:p>
                        <a:p>
                          <a:pPr algn="just">
                            <a:lnSpc>
                              <a:spcPct val="107000"/>
                            </a:lnSpc>
                            <a:spcAft>
                              <a:spcPts val="0"/>
                            </a:spcAft>
                          </a:pPr>
                          <a:r>
                            <a:rPr lang="en-US" sz="2000" b="0" dirty="0">
                              <a:solidFill>
                                <a:sysClr val="windowText" lastClr="000000"/>
                              </a:solidFill>
                              <a:effectLst/>
                            </a:rPr>
                            <a:t>        [</a:t>
                          </a:r>
                          <a:r>
                            <a:rPr lang="en-US" sz="2000" b="0" dirty="0" err="1">
                              <a:solidFill>
                                <a:sysClr val="windowText" lastClr="000000"/>
                              </a:solidFill>
                              <a:effectLst/>
                            </a:rPr>
                            <a:t>inf</a:t>
                          </a:r>
                          <a:r>
                            <a:rPr lang="en-US" sz="2000" b="0" dirty="0">
                              <a:solidFill>
                                <a:sysClr val="windowText" lastClr="000000"/>
                              </a:solidFill>
                              <a:effectLst/>
                            </a:rPr>
                            <a:t>, 0, 1, </a:t>
                          </a:r>
                          <a:r>
                            <a:rPr lang="en-US" sz="2000" b="0" dirty="0" err="1">
                              <a:solidFill>
                                <a:sysClr val="windowText" lastClr="000000"/>
                              </a:solidFill>
                              <a:effectLst/>
                            </a:rPr>
                            <a:t>inf</a:t>
                          </a:r>
                          <a:r>
                            <a:rPr lang="en-US" sz="2000" b="0" dirty="0">
                              <a:solidFill>
                                <a:sysClr val="windowText" lastClr="000000"/>
                              </a:solidFill>
                              <a:effectLst/>
                            </a:rPr>
                            <a:t>, 2],</a:t>
                          </a:r>
                          <a:endParaRPr lang="fr-FR" sz="2000" b="0" dirty="0">
                            <a:solidFill>
                              <a:sysClr val="windowText" lastClr="000000"/>
                            </a:solidFill>
                            <a:effectLst/>
                          </a:endParaRPr>
                        </a:p>
                        <a:p>
                          <a:pPr algn="just">
                            <a:lnSpc>
                              <a:spcPct val="107000"/>
                            </a:lnSpc>
                            <a:spcAft>
                              <a:spcPts val="0"/>
                            </a:spcAft>
                          </a:pPr>
                          <a:r>
                            <a:rPr lang="en-US" sz="2000" b="0" dirty="0">
                              <a:solidFill>
                                <a:sysClr val="windowText" lastClr="000000"/>
                              </a:solidFill>
                              <a:effectLst/>
                            </a:rPr>
                            <a:t>        [</a:t>
                          </a:r>
                          <a:r>
                            <a:rPr lang="en-US" sz="2000" b="0" dirty="0" err="1">
                              <a:solidFill>
                                <a:sysClr val="windowText" lastClr="000000"/>
                              </a:solidFill>
                              <a:effectLst/>
                            </a:rPr>
                            <a:t>inf</a:t>
                          </a:r>
                          <a:r>
                            <a:rPr lang="en-US" sz="2000" b="0" dirty="0">
                              <a:solidFill>
                                <a:sysClr val="windowText" lastClr="000000"/>
                              </a:solidFill>
                              <a:effectLst/>
                            </a:rPr>
                            <a:t>, </a:t>
                          </a:r>
                          <a:r>
                            <a:rPr lang="en-US" sz="2000" b="0" dirty="0" err="1">
                              <a:solidFill>
                                <a:sysClr val="windowText" lastClr="000000"/>
                              </a:solidFill>
                              <a:effectLst/>
                            </a:rPr>
                            <a:t>inf</a:t>
                          </a:r>
                          <a:r>
                            <a:rPr lang="en-US" sz="2000" b="0" dirty="0">
                              <a:solidFill>
                                <a:sysClr val="windowText" lastClr="000000"/>
                              </a:solidFill>
                              <a:effectLst/>
                            </a:rPr>
                            <a:t>, 0, 4, </a:t>
                          </a:r>
                          <a:r>
                            <a:rPr lang="en-US" sz="2000" b="0" dirty="0" err="1">
                              <a:solidFill>
                                <a:sysClr val="windowText" lastClr="000000"/>
                              </a:solidFill>
                              <a:effectLst/>
                            </a:rPr>
                            <a:t>inf</a:t>
                          </a:r>
                          <a:r>
                            <a:rPr lang="en-US" sz="2000" b="0" dirty="0">
                              <a:solidFill>
                                <a:sysClr val="windowText" lastClr="000000"/>
                              </a:solidFill>
                              <a:effectLst/>
                            </a:rPr>
                            <a:t>],</a:t>
                          </a:r>
                          <a:endParaRPr lang="fr-FR" sz="2000" b="0" dirty="0">
                            <a:solidFill>
                              <a:sysClr val="windowText" lastClr="000000"/>
                            </a:solidFill>
                            <a:effectLst/>
                          </a:endParaRPr>
                        </a:p>
                        <a:p>
                          <a:pPr algn="just">
                            <a:lnSpc>
                              <a:spcPct val="107000"/>
                            </a:lnSpc>
                            <a:spcAft>
                              <a:spcPts val="0"/>
                            </a:spcAft>
                          </a:pPr>
                          <a:r>
                            <a:rPr lang="en-US" sz="2000" b="0" dirty="0">
                              <a:solidFill>
                                <a:sysClr val="windowText" lastClr="000000"/>
                              </a:solidFill>
                              <a:effectLst/>
                            </a:rPr>
                            <a:t>        [7, </a:t>
                          </a:r>
                          <a:r>
                            <a:rPr lang="en-US" sz="2000" b="0" dirty="0" err="1">
                              <a:solidFill>
                                <a:sysClr val="windowText" lastClr="000000"/>
                              </a:solidFill>
                              <a:effectLst/>
                            </a:rPr>
                            <a:t>inf</a:t>
                          </a:r>
                          <a:r>
                            <a:rPr lang="en-US" sz="2000" b="0" dirty="0">
                              <a:solidFill>
                                <a:sysClr val="windowText" lastClr="000000"/>
                              </a:solidFill>
                              <a:effectLst/>
                            </a:rPr>
                            <a:t>, 6, 0, </a:t>
                          </a:r>
                          <a:r>
                            <a:rPr lang="en-US" sz="2000" b="0" dirty="0" err="1">
                              <a:solidFill>
                                <a:sysClr val="windowText" lastClr="000000"/>
                              </a:solidFill>
                              <a:effectLst/>
                            </a:rPr>
                            <a:t>inf</a:t>
                          </a:r>
                          <a:r>
                            <a:rPr lang="en-US" sz="2000" b="0" dirty="0">
                              <a:solidFill>
                                <a:sysClr val="windowText" lastClr="000000"/>
                              </a:solidFill>
                              <a:effectLst/>
                            </a:rPr>
                            <a:t>],</a:t>
                          </a:r>
                          <a:endParaRPr lang="fr-FR" sz="2000" b="0" dirty="0">
                            <a:solidFill>
                              <a:sysClr val="windowText" lastClr="000000"/>
                            </a:solidFill>
                            <a:effectLst/>
                          </a:endParaRPr>
                        </a:p>
                        <a:p>
                          <a:pPr algn="just">
                            <a:lnSpc>
                              <a:spcPct val="107000"/>
                            </a:lnSpc>
                            <a:spcAft>
                              <a:spcPts val="0"/>
                            </a:spcAft>
                          </a:pPr>
                          <a:r>
                            <a:rPr lang="en-US" sz="2000" b="0" dirty="0">
                              <a:solidFill>
                                <a:sysClr val="windowText" lastClr="000000"/>
                              </a:solidFill>
                              <a:effectLst/>
                            </a:rPr>
                            <a:t>        [</a:t>
                          </a:r>
                          <a:r>
                            <a:rPr lang="en-US" sz="2000" b="0" dirty="0" err="1">
                              <a:solidFill>
                                <a:sysClr val="windowText" lastClr="000000"/>
                              </a:solidFill>
                              <a:effectLst/>
                            </a:rPr>
                            <a:t>inf</a:t>
                          </a:r>
                          <a:r>
                            <a:rPr lang="en-US" sz="2000" b="0" dirty="0">
                              <a:solidFill>
                                <a:sysClr val="windowText" lastClr="000000"/>
                              </a:solidFill>
                              <a:effectLst/>
                            </a:rPr>
                            <a:t>, 3, 9, 2, 0]]</a:t>
                          </a:r>
                          <a:endParaRPr lang="fr-FR" sz="2000" b="0" dirty="0">
                            <a:solidFill>
                              <a:sysClr val="windowText" lastClr="000000"/>
                            </a:solidFill>
                            <a:effectLst/>
                            <a:latin typeface="Calibri"/>
                            <a:ea typeface="Calibri"/>
                          </a:endParaRPr>
                        </a:p>
                      </a:txBody>
                      <a:tcPr marL="68580" marR="68580" marT="0" marB="0">
                        <a:noFill/>
                      </a:tcPr>
                    </a:tc>
                  </a:tr>
                </a:tbl>
              </a:graphicData>
            </a:graphic>
          </p:graphicFrame>
        </mc:Fallback>
      </mc:AlternateContent>
    </p:spTree>
    <p:extLst>
      <p:ext uri="{BB962C8B-B14F-4D97-AF65-F5344CB8AC3E}">
        <p14:creationId xmlns:p14="http://schemas.microsoft.com/office/powerpoint/2010/main" val="201327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t>
            </a:r>
            <a:r>
              <a:rPr lang="fr-FR" dirty="0" smtClean="0"/>
              <a:t> - Algorithmes </a:t>
            </a:r>
            <a:r>
              <a:rPr lang="fr-FR" dirty="0"/>
              <a:t>de </a:t>
            </a:r>
            <a:r>
              <a:rPr lang="fr-FR" dirty="0" err="1"/>
              <a:t>Dijkstra</a:t>
            </a:r>
            <a:r>
              <a:rPr lang="fr-FR" dirty="0"/>
              <a:t> et </a:t>
            </a:r>
            <a:r>
              <a:rPr lang="fr-FR" dirty="0" smtClean="0"/>
              <a:t>A*</a:t>
            </a:r>
            <a:endParaRPr lang="fr-FR" dirty="0"/>
          </a:p>
        </p:txBody>
      </p:sp>
      <p:sp>
        <p:nvSpPr>
          <p:cNvPr id="2" name="Slide Number Placeholder 1"/>
          <p:cNvSpPr>
            <a:spLocks noGrp="1"/>
          </p:cNvSpPr>
          <p:nvPr>
            <p:ph type="sldNum" sz="quarter" idx="12"/>
          </p:nvPr>
        </p:nvSpPr>
        <p:spPr/>
        <p:txBody>
          <a:bodyPr/>
          <a:lstStyle/>
          <a:p>
            <a:fld id="{46972939-3BB4-48F3-ABFC-F18FFCE6FDD4}" type="slidenum">
              <a:rPr lang="fr-FR" smtClean="0"/>
              <a:t>32</a:t>
            </a:fld>
            <a:endParaRPr lang="fr-FR"/>
          </a:p>
        </p:txBody>
      </p:sp>
      <mc:AlternateContent xmlns:mc="http://schemas.openxmlformats.org/markup-compatibility/2006" xmlns:a14="http://schemas.microsoft.com/office/drawing/2010/main">
        <mc:Choice Requires="a14">
          <p:sp>
            <p:nvSpPr>
              <p:cNvPr id="6" name="Rectangle 5"/>
              <p:cNvSpPr/>
              <p:nvPr/>
            </p:nvSpPr>
            <p:spPr>
              <a:xfrm>
                <a:off x="1559496" y="1052736"/>
                <a:ext cx="9865096" cy="4163319"/>
              </a:xfrm>
              <a:prstGeom prst="rect">
                <a:avLst/>
              </a:prstGeom>
            </p:spPr>
            <p:txBody>
              <a:bodyPr wrap="square">
                <a:spAutoFit/>
              </a:bodyPr>
              <a:lstStyle/>
              <a:p>
                <a:r>
                  <a:rPr lang="fr-FR" sz="2400" b="1" dirty="0" smtClean="0">
                    <a:solidFill>
                      <a:srgbClr val="0070C0"/>
                    </a:solidFill>
                  </a:rPr>
                  <a:t>V</a:t>
                </a:r>
                <a:r>
                  <a:rPr lang="fr-FR" sz="2400" b="1" dirty="0">
                    <a:solidFill>
                      <a:srgbClr val="0070C0"/>
                    </a:solidFill>
                  </a:rPr>
                  <a:t>.1 </a:t>
                </a:r>
                <a:r>
                  <a:rPr lang="fr-FR" sz="2400" b="1" dirty="0" smtClean="0">
                    <a:solidFill>
                      <a:srgbClr val="0070C0"/>
                    </a:solidFill>
                  </a:rPr>
                  <a:t>Algorithme </a:t>
                </a:r>
                <a:r>
                  <a:rPr lang="fr-FR" sz="2400" b="1" dirty="0">
                    <a:solidFill>
                      <a:srgbClr val="0070C0"/>
                    </a:solidFill>
                  </a:rPr>
                  <a:t>de </a:t>
                </a:r>
                <a:r>
                  <a:rPr lang="fr-FR" sz="2400" b="1" dirty="0" err="1">
                    <a:solidFill>
                      <a:srgbClr val="0070C0"/>
                    </a:solidFill>
                  </a:rPr>
                  <a:t>Dijkstra</a:t>
                </a:r>
                <a:r>
                  <a:rPr lang="fr-FR" sz="2400" b="1" dirty="0">
                    <a:solidFill>
                      <a:srgbClr val="0070C0"/>
                    </a:solidFill>
                  </a:rPr>
                  <a:t> </a:t>
                </a:r>
              </a:p>
              <a:p>
                <a:endParaRPr lang="fr-FR" sz="2400" dirty="0"/>
              </a:p>
              <a:p>
                <a:r>
                  <a:rPr lang="fr-FR" sz="2400" dirty="0" smtClean="0"/>
                  <a:t>L’algorithme </a:t>
                </a:r>
                <a:r>
                  <a:rPr lang="fr-FR" sz="2400" dirty="0"/>
                  <a:t>de </a:t>
                </a:r>
                <a:r>
                  <a:rPr lang="fr-FR" sz="2400" dirty="0" err="1"/>
                  <a:t>Dijkstra</a:t>
                </a:r>
                <a:r>
                  <a:rPr lang="fr-FR" sz="2400" dirty="0"/>
                  <a:t> est une généralisation du parcours en largeur : il consiste donc également à traiter les sommets un par un, par poids depuis l’origine </a:t>
                </a:r>
                <a14:m>
                  <m:oMath xmlns:m="http://schemas.openxmlformats.org/officeDocument/2006/math">
                    <m:r>
                      <a:rPr lang="fr-FR" sz="2400" i="1">
                        <a:latin typeface="Cambria Math"/>
                      </a:rPr>
                      <m:t>𝑠</m:t>
                    </m:r>
                  </m:oMath>
                </a14:m>
                <a:r>
                  <a:rPr lang="fr-FR" sz="2400" dirty="0"/>
                  <a:t>. C’est donc un </a:t>
                </a:r>
                <a:r>
                  <a:rPr lang="fr-FR" sz="2400" b="1" dirty="0"/>
                  <a:t>algorithme glouton</a:t>
                </a:r>
                <a:r>
                  <a:rPr lang="fr-FR" sz="2400" dirty="0" smtClean="0"/>
                  <a:t>.</a:t>
                </a:r>
              </a:p>
              <a:p>
                <a:endParaRPr lang="fr-FR" sz="2400" dirty="0"/>
              </a:p>
              <a:p>
                <a:r>
                  <a:rPr lang="fr-FR" sz="2400" dirty="0" smtClean="0"/>
                  <a:t>On utilise </a:t>
                </a:r>
                <a:r>
                  <a:rPr lang="fr-FR" sz="2400" dirty="0"/>
                  <a:t>une fonction annexe permettant de trouver le sommet i vérifiant </a:t>
                </a:r>
                <a14:m>
                  <m:oMath xmlns:m="http://schemas.openxmlformats.org/officeDocument/2006/math">
                    <m:r>
                      <a:rPr lang="fr-FR" sz="2400" i="1">
                        <a:latin typeface="Cambria Math"/>
                      </a:rPr>
                      <m:t>𝑑</m:t>
                    </m:r>
                    <m:r>
                      <a:rPr lang="fr-FR" sz="2400" i="1">
                        <a:latin typeface="Cambria Math"/>
                      </a:rPr>
                      <m:t>[</m:t>
                    </m:r>
                    <m:r>
                      <a:rPr lang="fr-FR" sz="2400" i="1">
                        <a:latin typeface="Cambria Math"/>
                      </a:rPr>
                      <m:t>𝑖</m:t>
                    </m:r>
                    <m:r>
                      <a:rPr lang="fr-FR" sz="2400" i="1">
                        <a:latin typeface="Cambria Math"/>
                      </a:rPr>
                      <m:t>]</m:t>
                    </m:r>
                  </m:oMath>
                </a14:m>
                <a:r>
                  <a:rPr lang="fr-FR" sz="2400" dirty="0"/>
                  <a:t> minimal parmi les sommets tels que </a:t>
                </a:r>
                <a14:m>
                  <m:oMath xmlns:m="http://schemas.openxmlformats.org/officeDocument/2006/math">
                    <m:r>
                      <a:rPr lang="fr-FR" sz="2400" i="1">
                        <a:latin typeface="Cambria Math"/>
                      </a:rPr>
                      <m:t>𝑡𝑟𝑎𝑖𝑡𝑒𝑠</m:t>
                    </m:r>
                    <m:r>
                      <a:rPr lang="fr-FR" sz="2400" i="1">
                        <a:latin typeface="Cambria Math"/>
                      </a:rPr>
                      <m:t>[</m:t>
                    </m:r>
                    <m:r>
                      <a:rPr lang="fr-FR" sz="2400" i="1">
                        <a:latin typeface="Cambria Math"/>
                      </a:rPr>
                      <m:t>𝑖</m:t>
                    </m:r>
                    <m:r>
                      <a:rPr lang="fr-FR" sz="2400" i="1">
                        <a:latin typeface="Cambria Math"/>
                      </a:rPr>
                      <m:t>]</m:t>
                    </m:r>
                  </m:oMath>
                </a14:m>
                <a:r>
                  <a:rPr lang="fr-FR" sz="2400" dirty="0"/>
                  <a:t> est faux (s’il existe un tel sommet vérifiant </a:t>
                </a:r>
                <a14:m>
                  <m:oMath xmlns:m="http://schemas.openxmlformats.org/officeDocument/2006/math">
                    <m:r>
                      <a:rPr lang="fr-FR" sz="2400" i="1">
                        <a:latin typeface="Cambria Math"/>
                      </a:rPr>
                      <m:t>𝑑</m:t>
                    </m:r>
                    <m:d>
                      <m:dPr>
                        <m:begChr m:val="["/>
                        <m:endChr m:val="]"/>
                        <m:ctrlPr>
                          <a:rPr lang="fr-FR" sz="2400" i="1">
                            <a:latin typeface="Cambria Math"/>
                          </a:rPr>
                        </m:ctrlPr>
                      </m:dPr>
                      <m:e>
                        <m:r>
                          <a:rPr lang="fr-FR" sz="2400" i="1">
                            <a:latin typeface="Cambria Math"/>
                          </a:rPr>
                          <m:t>𝑖</m:t>
                        </m:r>
                      </m:e>
                    </m:d>
                    <m:r>
                      <a:rPr lang="fr-FR" sz="2400" i="1">
                        <a:latin typeface="Cambria Math"/>
                      </a:rPr>
                      <m:t>&lt;+∞</m:t>
                    </m:r>
                  </m:oMath>
                </a14:m>
                <a:r>
                  <a:rPr lang="fr-FR" sz="2400" dirty="0"/>
                  <a:t>, sinon </a:t>
                </a:r>
                <a14:m>
                  <m:oMath xmlns:m="http://schemas.openxmlformats.org/officeDocument/2006/math">
                    <m:r>
                      <a:rPr lang="fr-FR" sz="2400" i="1">
                        <a:latin typeface="Cambria Math"/>
                      </a:rPr>
                      <m:t>−1</m:t>
                    </m:r>
                  </m:oMath>
                </a14:m>
                <a:r>
                  <a:rPr lang="fr-FR" sz="2400" dirty="0"/>
                  <a:t> est renvoyé).</a:t>
                </a:r>
              </a:p>
              <a:p>
                <a:endParaRPr lang="fr-FR" sz="2400" dirty="0" smtClean="0"/>
              </a:p>
              <a:p>
                <a:r>
                  <a:rPr lang="fr-FR" sz="2400" dirty="0"/>
                  <a:t>L</a:t>
                </a:r>
                <a:r>
                  <a:rPr lang="fr-FR" sz="2400" dirty="0" smtClean="0"/>
                  <a:t>’algorithme </a:t>
                </a:r>
                <a:r>
                  <a:rPr lang="fr-FR" sz="2400" dirty="0"/>
                  <a:t>de </a:t>
                </a:r>
                <a:r>
                  <a:rPr lang="fr-FR" sz="2400" dirty="0" err="1"/>
                  <a:t>Dijkstra</a:t>
                </a:r>
                <a:r>
                  <a:rPr lang="fr-FR" sz="2400" dirty="0"/>
                  <a:t> a un coût </a:t>
                </a:r>
                <a14:m>
                  <m:oMath xmlns:m="http://schemas.openxmlformats.org/officeDocument/2006/math">
                    <m:r>
                      <a:rPr lang="fr-FR" sz="2400" b="1" i="1">
                        <a:latin typeface="Cambria Math"/>
                      </a:rPr>
                      <m:t>𝑶</m:t>
                    </m:r>
                    <m:r>
                      <a:rPr lang="fr-FR" sz="2400" b="1" i="1">
                        <a:latin typeface="Cambria Math"/>
                      </a:rPr>
                      <m:t>(</m:t>
                    </m:r>
                    <m:sSup>
                      <m:sSupPr>
                        <m:ctrlPr>
                          <a:rPr lang="fr-FR" sz="2400" b="1" i="1">
                            <a:latin typeface="Cambria Math"/>
                          </a:rPr>
                        </m:ctrlPr>
                      </m:sSupPr>
                      <m:e>
                        <m:r>
                          <a:rPr lang="fr-FR" sz="2400" b="1" i="1">
                            <a:latin typeface="Cambria Math"/>
                          </a:rPr>
                          <m:t>𝒏</m:t>
                        </m:r>
                      </m:e>
                      <m:sup>
                        <m:r>
                          <a:rPr lang="fr-FR" sz="2400" b="1" i="1">
                            <a:latin typeface="Cambria Math"/>
                          </a:rPr>
                          <m:t>𝟐</m:t>
                        </m:r>
                      </m:sup>
                    </m:sSup>
                    <m:r>
                      <a:rPr lang="fr-FR" sz="2400" b="1" i="1">
                        <a:latin typeface="Cambria Math"/>
                      </a:rPr>
                      <m:t>)</m:t>
                    </m:r>
                  </m:oMath>
                </a14:m>
                <a:r>
                  <a:rPr lang="fr-FR" sz="24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1559496" y="1052736"/>
                <a:ext cx="9865096" cy="4163319"/>
              </a:xfrm>
              <a:prstGeom prst="rect">
                <a:avLst/>
              </a:prstGeom>
              <a:blipFill rotWithShape="1">
                <a:blip r:embed="rId2"/>
                <a:stretch>
                  <a:fillRect l="-989" t="-1171" b="-2489"/>
                </a:stretch>
              </a:blipFill>
            </p:spPr>
            <p:txBody>
              <a:bodyPr/>
              <a:lstStyle/>
              <a:p>
                <a:r>
                  <a:rPr lang="fr-FR">
                    <a:noFill/>
                  </a:rPr>
                  <a:t> </a:t>
                </a:r>
              </a:p>
            </p:txBody>
          </p:sp>
        </mc:Fallback>
      </mc:AlternateContent>
    </p:spTree>
    <p:extLst>
      <p:ext uri="{BB962C8B-B14F-4D97-AF65-F5344CB8AC3E}">
        <p14:creationId xmlns:p14="http://schemas.microsoft.com/office/powerpoint/2010/main" val="84813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t>
            </a:r>
            <a:r>
              <a:rPr lang="fr-FR" dirty="0" smtClean="0"/>
              <a:t> - Algorithmes </a:t>
            </a:r>
            <a:r>
              <a:rPr lang="fr-FR" dirty="0"/>
              <a:t>de </a:t>
            </a:r>
            <a:r>
              <a:rPr lang="fr-FR" dirty="0" err="1"/>
              <a:t>Dijkstra</a:t>
            </a:r>
            <a:r>
              <a:rPr lang="fr-FR" dirty="0"/>
              <a:t> et </a:t>
            </a:r>
            <a:r>
              <a:rPr lang="fr-FR" dirty="0" smtClean="0"/>
              <a:t>A*</a:t>
            </a:r>
            <a:endParaRPr lang="fr-FR" dirty="0"/>
          </a:p>
        </p:txBody>
      </p:sp>
      <p:sp>
        <p:nvSpPr>
          <p:cNvPr id="2" name="Slide Number Placeholder 1"/>
          <p:cNvSpPr>
            <a:spLocks noGrp="1"/>
          </p:cNvSpPr>
          <p:nvPr>
            <p:ph type="sldNum" sz="quarter" idx="12"/>
          </p:nvPr>
        </p:nvSpPr>
        <p:spPr/>
        <p:txBody>
          <a:bodyPr/>
          <a:lstStyle/>
          <a:p>
            <a:fld id="{46972939-3BB4-48F3-ABFC-F18FFCE6FDD4}" type="slidenum">
              <a:rPr lang="fr-FR" smtClean="0"/>
              <a:t>33</a:t>
            </a:fld>
            <a:endParaRPr lang="fr-FR"/>
          </a:p>
        </p:txBody>
      </p:sp>
      <p:sp>
        <p:nvSpPr>
          <p:cNvPr id="6" name="Rectangle 5"/>
          <p:cNvSpPr/>
          <p:nvPr/>
        </p:nvSpPr>
        <p:spPr>
          <a:xfrm>
            <a:off x="1559496" y="1052736"/>
            <a:ext cx="9865096" cy="830997"/>
          </a:xfrm>
          <a:prstGeom prst="rect">
            <a:avLst/>
          </a:prstGeom>
        </p:spPr>
        <p:txBody>
          <a:bodyPr wrap="square">
            <a:spAutoFit/>
          </a:bodyPr>
          <a:lstStyle/>
          <a:p>
            <a:r>
              <a:rPr lang="fr-FR" sz="2400" b="1" dirty="0" smtClean="0">
                <a:solidFill>
                  <a:srgbClr val="0070C0"/>
                </a:solidFill>
              </a:rPr>
              <a:t>V</a:t>
            </a:r>
            <a:r>
              <a:rPr lang="fr-FR" sz="2400" b="1" dirty="0">
                <a:solidFill>
                  <a:srgbClr val="0070C0"/>
                </a:solidFill>
              </a:rPr>
              <a:t>.1 </a:t>
            </a:r>
            <a:r>
              <a:rPr lang="fr-FR" sz="2400" b="1" dirty="0" smtClean="0">
                <a:solidFill>
                  <a:srgbClr val="0070C0"/>
                </a:solidFill>
              </a:rPr>
              <a:t>Algorithme </a:t>
            </a:r>
            <a:r>
              <a:rPr lang="fr-FR" sz="2400" b="1" dirty="0">
                <a:solidFill>
                  <a:srgbClr val="0070C0"/>
                </a:solidFill>
              </a:rPr>
              <a:t>de </a:t>
            </a:r>
            <a:r>
              <a:rPr lang="fr-FR" sz="2400" b="1" dirty="0" err="1">
                <a:solidFill>
                  <a:srgbClr val="0070C0"/>
                </a:solidFill>
              </a:rPr>
              <a:t>Dijkstra</a:t>
            </a:r>
            <a:r>
              <a:rPr lang="fr-FR" sz="2400" b="1" dirty="0">
                <a:solidFill>
                  <a:srgbClr val="0070C0"/>
                </a:solidFill>
              </a:rPr>
              <a:t> </a:t>
            </a:r>
          </a:p>
          <a:p>
            <a:endParaRPr lang="fr-FR"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1883733"/>
            <a:ext cx="10447617" cy="3131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240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t>
            </a:r>
            <a:r>
              <a:rPr lang="fr-FR" dirty="0" smtClean="0"/>
              <a:t> - Algorithmes </a:t>
            </a:r>
            <a:r>
              <a:rPr lang="fr-FR" dirty="0"/>
              <a:t>de </a:t>
            </a:r>
            <a:r>
              <a:rPr lang="fr-FR" dirty="0" err="1"/>
              <a:t>Dijkstra</a:t>
            </a:r>
            <a:r>
              <a:rPr lang="fr-FR" dirty="0"/>
              <a:t> et </a:t>
            </a:r>
            <a:r>
              <a:rPr lang="fr-FR" dirty="0" smtClean="0"/>
              <a:t>A*</a:t>
            </a:r>
            <a:endParaRPr lang="fr-FR" dirty="0"/>
          </a:p>
        </p:txBody>
      </p:sp>
      <p:sp>
        <p:nvSpPr>
          <p:cNvPr id="2" name="Slide Number Placeholder 1"/>
          <p:cNvSpPr>
            <a:spLocks noGrp="1"/>
          </p:cNvSpPr>
          <p:nvPr>
            <p:ph type="sldNum" sz="quarter" idx="12"/>
          </p:nvPr>
        </p:nvSpPr>
        <p:spPr/>
        <p:txBody>
          <a:bodyPr/>
          <a:lstStyle/>
          <a:p>
            <a:fld id="{46972939-3BB4-48F3-ABFC-F18FFCE6FDD4}" type="slidenum">
              <a:rPr lang="fr-FR" smtClean="0"/>
              <a:t>34</a:t>
            </a:fld>
            <a:endParaRPr lang="fr-FR"/>
          </a:p>
        </p:txBody>
      </p:sp>
      <p:sp>
        <p:nvSpPr>
          <p:cNvPr id="6" name="Rectangle 5"/>
          <p:cNvSpPr/>
          <p:nvPr/>
        </p:nvSpPr>
        <p:spPr>
          <a:xfrm>
            <a:off x="1559496" y="1052736"/>
            <a:ext cx="9865096" cy="830997"/>
          </a:xfrm>
          <a:prstGeom prst="rect">
            <a:avLst/>
          </a:prstGeom>
        </p:spPr>
        <p:txBody>
          <a:bodyPr wrap="square">
            <a:spAutoFit/>
          </a:bodyPr>
          <a:lstStyle/>
          <a:p>
            <a:r>
              <a:rPr lang="fr-FR" sz="2400" b="1" dirty="0" smtClean="0">
                <a:solidFill>
                  <a:srgbClr val="0070C0"/>
                </a:solidFill>
              </a:rPr>
              <a:t>V</a:t>
            </a:r>
            <a:r>
              <a:rPr lang="fr-FR" sz="2400" b="1" dirty="0">
                <a:solidFill>
                  <a:srgbClr val="0070C0"/>
                </a:solidFill>
              </a:rPr>
              <a:t>.1 </a:t>
            </a:r>
            <a:r>
              <a:rPr lang="fr-FR" sz="2400" b="1" dirty="0" smtClean="0">
                <a:solidFill>
                  <a:srgbClr val="0070C0"/>
                </a:solidFill>
              </a:rPr>
              <a:t>Algorithme </a:t>
            </a:r>
            <a:r>
              <a:rPr lang="fr-FR" sz="2400" b="1" dirty="0">
                <a:solidFill>
                  <a:srgbClr val="0070C0"/>
                </a:solidFill>
              </a:rPr>
              <a:t>de </a:t>
            </a:r>
            <a:r>
              <a:rPr lang="fr-FR" sz="2400" b="1" dirty="0" err="1">
                <a:solidFill>
                  <a:srgbClr val="0070C0"/>
                </a:solidFill>
              </a:rPr>
              <a:t>Dijkstra</a:t>
            </a:r>
            <a:r>
              <a:rPr lang="fr-FR" sz="2400" b="1" dirty="0">
                <a:solidFill>
                  <a:srgbClr val="0070C0"/>
                </a:solidFill>
              </a:rPr>
              <a:t> </a:t>
            </a:r>
          </a:p>
          <a:p>
            <a:endParaRPr lang="fr-FR" sz="2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5" y="1772815"/>
            <a:ext cx="10447617" cy="438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787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t>
            </a:r>
            <a:r>
              <a:rPr lang="fr-FR" dirty="0" smtClean="0"/>
              <a:t> - Algorithmes </a:t>
            </a:r>
            <a:r>
              <a:rPr lang="fr-FR" dirty="0"/>
              <a:t>de </a:t>
            </a:r>
            <a:r>
              <a:rPr lang="fr-FR" dirty="0" err="1"/>
              <a:t>Dijkstra</a:t>
            </a:r>
            <a:r>
              <a:rPr lang="fr-FR" dirty="0"/>
              <a:t> et </a:t>
            </a:r>
            <a:r>
              <a:rPr lang="fr-FR" dirty="0" smtClean="0"/>
              <a:t>A*</a:t>
            </a:r>
            <a:endParaRPr lang="fr-FR" dirty="0"/>
          </a:p>
        </p:txBody>
      </p:sp>
      <p:sp>
        <p:nvSpPr>
          <p:cNvPr id="2" name="Slide Number Placeholder 1"/>
          <p:cNvSpPr>
            <a:spLocks noGrp="1"/>
          </p:cNvSpPr>
          <p:nvPr>
            <p:ph type="sldNum" sz="quarter" idx="12"/>
          </p:nvPr>
        </p:nvSpPr>
        <p:spPr/>
        <p:txBody>
          <a:bodyPr/>
          <a:lstStyle/>
          <a:p>
            <a:fld id="{46972939-3BB4-48F3-ABFC-F18FFCE6FDD4}" type="slidenum">
              <a:rPr lang="fr-FR" smtClean="0"/>
              <a:t>35</a:t>
            </a:fld>
            <a:endParaRPr lang="fr-FR"/>
          </a:p>
        </p:txBody>
      </p:sp>
      <p:sp>
        <p:nvSpPr>
          <p:cNvPr id="6" name="Rectangle 5"/>
          <p:cNvSpPr/>
          <p:nvPr/>
        </p:nvSpPr>
        <p:spPr>
          <a:xfrm>
            <a:off x="1559496" y="1052736"/>
            <a:ext cx="9865096" cy="1200329"/>
          </a:xfrm>
          <a:prstGeom prst="rect">
            <a:avLst/>
          </a:prstGeom>
        </p:spPr>
        <p:txBody>
          <a:bodyPr wrap="square">
            <a:spAutoFit/>
          </a:bodyPr>
          <a:lstStyle/>
          <a:p>
            <a:r>
              <a:rPr lang="fr-FR" sz="2400" b="1" dirty="0" smtClean="0">
                <a:solidFill>
                  <a:srgbClr val="0070C0"/>
                </a:solidFill>
              </a:rPr>
              <a:t>V</a:t>
            </a:r>
            <a:r>
              <a:rPr lang="fr-FR" sz="2400" b="1" dirty="0">
                <a:solidFill>
                  <a:srgbClr val="0070C0"/>
                </a:solidFill>
              </a:rPr>
              <a:t>.1 </a:t>
            </a:r>
            <a:r>
              <a:rPr lang="fr-FR" sz="2400" b="1" dirty="0" smtClean="0">
                <a:solidFill>
                  <a:srgbClr val="0070C0"/>
                </a:solidFill>
              </a:rPr>
              <a:t>Algorithme </a:t>
            </a:r>
            <a:r>
              <a:rPr lang="fr-FR" sz="2400" b="1" dirty="0">
                <a:solidFill>
                  <a:srgbClr val="0070C0"/>
                </a:solidFill>
              </a:rPr>
              <a:t>de </a:t>
            </a:r>
            <a:r>
              <a:rPr lang="fr-FR" sz="2400" b="1" dirty="0" err="1">
                <a:solidFill>
                  <a:srgbClr val="0070C0"/>
                </a:solidFill>
              </a:rPr>
              <a:t>Dijkstra</a:t>
            </a:r>
            <a:r>
              <a:rPr lang="fr-FR" sz="2400" b="1" dirty="0">
                <a:solidFill>
                  <a:srgbClr val="0070C0"/>
                </a:solidFill>
              </a:rPr>
              <a:t> </a:t>
            </a:r>
          </a:p>
          <a:p>
            <a:endParaRPr lang="fr-FR" sz="2400" dirty="0" smtClean="0"/>
          </a:p>
          <a:p>
            <a:r>
              <a:rPr lang="fr-FR" sz="2400" dirty="0" smtClean="0"/>
              <a:t>Exemple :</a:t>
            </a:r>
            <a:endParaRPr lang="fr-FR" sz="2400" dirty="0"/>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2711921" y="2204864"/>
            <a:ext cx="7920285" cy="4508078"/>
          </a:xfrm>
          <a:prstGeom prst="rect">
            <a:avLst/>
          </a:prstGeom>
          <a:noFill/>
          <a:ln>
            <a:noFill/>
          </a:ln>
        </p:spPr>
      </p:pic>
    </p:spTree>
    <p:extLst>
      <p:ext uri="{BB962C8B-B14F-4D97-AF65-F5344CB8AC3E}">
        <p14:creationId xmlns:p14="http://schemas.microsoft.com/office/powerpoint/2010/main" val="2201235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t>
            </a:r>
            <a:r>
              <a:rPr lang="fr-FR" dirty="0" smtClean="0"/>
              <a:t> - Algorithmes </a:t>
            </a:r>
            <a:r>
              <a:rPr lang="fr-FR" dirty="0"/>
              <a:t>de </a:t>
            </a:r>
            <a:r>
              <a:rPr lang="fr-FR" dirty="0" err="1"/>
              <a:t>Dijkstra</a:t>
            </a:r>
            <a:r>
              <a:rPr lang="fr-FR" dirty="0"/>
              <a:t> et </a:t>
            </a:r>
            <a:r>
              <a:rPr lang="fr-FR" dirty="0" smtClean="0"/>
              <a:t>A*</a:t>
            </a:r>
            <a:endParaRPr lang="fr-FR" dirty="0"/>
          </a:p>
        </p:txBody>
      </p:sp>
      <p:sp>
        <p:nvSpPr>
          <p:cNvPr id="2" name="Slide Number Placeholder 1"/>
          <p:cNvSpPr>
            <a:spLocks noGrp="1"/>
          </p:cNvSpPr>
          <p:nvPr>
            <p:ph type="sldNum" sz="quarter" idx="12"/>
          </p:nvPr>
        </p:nvSpPr>
        <p:spPr/>
        <p:txBody>
          <a:bodyPr/>
          <a:lstStyle/>
          <a:p>
            <a:fld id="{46972939-3BB4-48F3-ABFC-F18FFCE6FDD4}" type="slidenum">
              <a:rPr lang="fr-FR" smtClean="0"/>
              <a:t>36</a:t>
            </a:fld>
            <a:endParaRPr lang="fr-FR"/>
          </a:p>
        </p:txBody>
      </p:sp>
      <p:sp>
        <p:nvSpPr>
          <p:cNvPr id="6" name="Rectangle 5"/>
          <p:cNvSpPr/>
          <p:nvPr/>
        </p:nvSpPr>
        <p:spPr>
          <a:xfrm>
            <a:off x="1559496" y="1052736"/>
            <a:ext cx="9865096" cy="4154984"/>
          </a:xfrm>
          <a:prstGeom prst="rect">
            <a:avLst/>
          </a:prstGeom>
        </p:spPr>
        <p:txBody>
          <a:bodyPr wrap="square">
            <a:spAutoFit/>
          </a:bodyPr>
          <a:lstStyle/>
          <a:p>
            <a:r>
              <a:rPr lang="fr-FR" sz="2400" b="1" dirty="0" smtClean="0">
                <a:solidFill>
                  <a:srgbClr val="0070C0"/>
                </a:solidFill>
              </a:rPr>
              <a:t>V.2 Algorithme A*</a:t>
            </a:r>
            <a:endParaRPr lang="fr-FR" sz="2400" b="1" dirty="0">
              <a:solidFill>
                <a:srgbClr val="0070C0"/>
              </a:solidFill>
            </a:endParaRPr>
          </a:p>
          <a:p>
            <a:endParaRPr lang="fr-FR" sz="2400" dirty="0" smtClean="0"/>
          </a:p>
          <a:p>
            <a:r>
              <a:rPr lang="fr-FR" sz="2400" dirty="0" smtClean="0"/>
              <a:t>Pour </a:t>
            </a:r>
            <a:r>
              <a:rPr lang="fr-FR" sz="2400" dirty="0"/>
              <a:t>optimiser l’algorithme de </a:t>
            </a:r>
            <a:r>
              <a:rPr lang="fr-FR" sz="2400" dirty="0" err="1"/>
              <a:t>Dijkstra</a:t>
            </a:r>
            <a:r>
              <a:rPr lang="fr-FR" sz="2400" dirty="0"/>
              <a:t>, on peut s’arrêter dès que le sommet t est traité dans la boucle principale du parcours, car on sait que d[t] n’évoluera plus et donc éviter des calculs inutiles. Cette optimisation permet un gain de temps certain la plupart du temps, mais pas dans le pire cas (par exemple si t est le dernier sommet traité </a:t>
            </a:r>
            <a:r>
              <a:rPr lang="fr-FR" sz="2400" dirty="0" smtClean="0"/>
              <a:t>!)</a:t>
            </a:r>
          </a:p>
          <a:p>
            <a:endParaRPr lang="fr-FR" sz="2400" dirty="0"/>
          </a:p>
          <a:p>
            <a:r>
              <a:rPr lang="fr-FR" sz="2400" dirty="0"/>
              <a:t>Par exemple, dans une recherche d’itinéraire le plus rapide entre Nice et </a:t>
            </a:r>
            <a:r>
              <a:rPr lang="fr-FR" sz="2400" dirty="0" smtClean="0"/>
              <a:t>Paris</a:t>
            </a:r>
            <a:r>
              <a:rPr lang="fr-FR" sz="2400" dirty="0"/>
              <a:t> </a:t>
            </a:r>
            <a:r>
              <a:rPr lang="fr-FR" sz="2400" dirty="0" smtClean="0"/>
              <a:t>(une </a:t>
            </a:r>
            <a:r>
              <a:rPr lang="fr-FR" sz="2400" dirty="0"/>
              <a:t>recherche d’itinéraire via un outil comme Google </a:t>
            </a:r>
            <a:r>
              <a:rPr lang="fr-FR" sz="2400" dirty="0" err="1"/>
              <a:t>Maps</a:t>
            </a:r>
            <a:r>
              <a:rPr lang="fr-FR" sz="2400" dirty="0"/>
              <a:t> ou </a:t>
            </a:r>
            <a:r>
              <a:rPr lang="fr-FR" sz="2400" dirty="0" err="1"/>
              <a:t>Waze</a:t>
            </a:r>
            <a:r>
              <a:rPr lang="fr-FR" sz="2400" dirty="0" smtClean="0"/>
              <a:t>), </a:t>
            </a:r>
            <a:r>
              <a:rPr lang="fr-FR" sz="2400" dirty="0"/>
              <a:t>on se doute qu’il est plutôt inutile d’effectuer des calculs vers Rome ou </a:t>
            </a:r>
            <a:r>
              <a:rPr lang="fr-FR" sz="2400" dirty="0" smtClean="0"/>
              <a:t>Barcelone.</a:t>
            </a:r>
          </a:p>
        </p:txBody>
      </p:sp>
    </p:spTree>
    <p:extLst>
      <p:ext uri="{BB962C8B-B14F-4D97-AF65-F5344CB8AC3E}">
        <p14:creationId xmlns:p14="http://schemas.microsoft.com/office/powerpoint/2010/main" val="418928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t>
            </a:r>
            <a:r>
              <a:rPr lang="fr-FR" dirty="0" smtClean="0"/>
              <a:t> - Algorithmes </a:t>
            </a:r>
            <a:r>
              <a:rPr lang="fr-FR" dirty="0"/>
              <a:t>de </a:t>
            </a:r>
            <a:r>
              <a:rPr lang="fr-FR" dirty="0" err="1"/>
              <a:t>Dijkstra</a:t>
            </a:r>
            <a:r>
              <a:rPr lang="fr-FR" dirty="0"/>
              <a:t> et </a:t>
            </a:r>
            <a:r>
              <a:rPr lang="fr-FR" dirty="0" smtClean="0"/>
              <a:t>A*</a:t>
            </a:r>
            <a:endParaRPr lang="fr-FR" dirty="0"/>
          </a:p>
        </p:txBody>
      </p:sp>
      <p:sp>
        <p:nvSpPr>
          <p:cNvPr id="2" name="Slide Number Placeholder 1"/>
          <p:cNvSpPr>
            <a:spLocks noGrp="1"/>
          </p:cNvSpPr>
          <p:nvPr>
            <p:ph type="sldNum" sz="quarter" idx="12"/>
          </p:nvPr>
        </p:nvSpPr>
        <p:spPr/>
        <p:txBody>
          <a:bodyPr/>
          <a:lstStyle/>
          <a:p>
            <a:fld id="{46972939-3BB4-48F3-ABFC-F18FFCE6FDD4}" type="slidenum">
              <a:rPr lang="fr-FR" smtClean="0"/>
              <a:t>37</a:t>
            </a:fld>
            <a:endParaRPr lang="fr-FR"/>
          </a:p>
        </p:txBody>
      </p:sp>
      <mc:AlternateContent xmlns:mc="http://schemas.openxmlformats.org/markup-compatibility/2006" xmlns:a14="http://schemas.microsoft.com/office/drawing/2010/main">
        <mc:Choice Requires="a14">
          <p:sp>
            <p:nvSpPr>
              <p:cNvPr id="6" name="Rectangle 5"/>
              <p:cNvSpPr/>
              <p:nvPr/>
            </p:nvSpPr>
            <p:spPr>
              <a:xfrm>
                <a:off x="1559496" y="1052736"/>
                <a:ext cx="9865096" cy="4893647"/>
              </a:xfrm>
              <a:prstGeom prst="rect">
                <a:avLst/>
              </a:prstGeom>
            </p:spPr>
            <p:txBody>
              <a:bodyPr wrap="square">
                <a:spAutoFit/>
              </a:bodyPr>
              <a:lstStyle/>
              <a:p>
                <a:r>
                  <a:rPr lang="fr-FR" sz="2400" b="1" dirty="0" smtClean="0">
                    <a:solidFill>
                      <a:srgbClr val="0070C0"/>
                    </a:solidFill>
                  </a:rPr>
                  <a:t>V.2 Algorithme A*</a:t>
                </a:r>
                <a:endParaRPr lang="fr-FR" sz="2400" b="1" dirty="0">
                  <a:solidFill>
                    <a:srgbClr val="0070C0"/>
                  </a:solidFill>
                </a:endParaRPr>
              </a:p>
              <a:p>
                <a:endParaRPr lang="fr-FR" sz="2400" dirty="0" smtClean="0"/>
              </a:p>
              <a:p>
                <a:r>
                  <a:rPr lang="fr-FR" sz="2400" dirty="0" smtClean="0"/>
                  <a:t>L’algorithme </a:t>
                </a:r>
                <a:r>
                  <a:rPr lang="fr-FR" sz="2400" dirty="0"/>
                  <a:t>A* essaie d’éviter des calculs inutiles via une </a:t>
                </a:r>
                <a:r>
                  <a:rPr lang="fr-FR" sz="2400" b="1" dirty="0">
                    <a:solidFill>
                      <a:srgbClr val="0070C0"/>
                    </a:solidFill>
                  </a:rPr>
                  <a:t>heuristique</a:t>
                </a:r>
                <a:r>
                  <a:rPr lang="fr-FR" sz="2400" dirty="0">
                    <a:solidFill>
                      <a:srgbClr val="0070C0"/>
                    </a:solidFill>
                  </a:rPr>
                  <a:t> </a:t>
                </a:r>
                <a:r>
                  <a:rPr lang="fr-FR" sz="2400" dirty="0"/>
                  <a:t>(méthode de résolution de problèmes qui ne repose pas sur l’examen détaillé du dit problème) qui dans notre exemple privilégierait plutôt la direction nord-ouest et éviterait de considérer Rome ou Barcelone.</a:t>
                </a:r>
              </a:p>
              <a:p>
                <a:endParaRPr lang="fr-FR" sz="2400" dirty="0" smtClean="0"/>
              </a:p>
              <a:p>
                <a:r>
                  <a:rPr lang="fr-FR" sz="2400" dirty="0"/>
                  <a:t>L’idée de l’algorithme A* est la suivante </a:t>
                </a:r>
                <a:r>
                  <a:rPr lang="fr-FR" sz="2400" dirty="0" smtClean="0"/>
                  <a:t>:</a:t>
                </a:r>
              </a:p>
              <a:p>
                <a:endParaRPr lang="fr-FR" sz="2400" dirty="0"/>
              </a:p>
              <a:p>
                <a:r>
                  <a:rPr lang="fr-FR" sz="2400" dirty="0" smtClean="0"/>
                  <a:t>on </a:t>
                </a:r>
                <a:r>
                  <a:rPr lang="fr-FR" sz="2400" dirty="0"/>
                  <a:t>suppose connue une fonction f positive (l’heuristique), qui donne pour un nœud u une idée du poids du plus court chemin de u à t. Une telle heuristique est dite admissible si elle ne surestime jamais cette distance, c’est-à-dire que pour tout sommet u du graphe, on ait : </a:t>
                </a:r>
                <a14:m>
                  <m:oMath xmlns:m="http://schemas.openxmlformats.org/officeDocument/2006/math">
                    <m:r>
                      <a:rPr lang="fr-FR" sz="2400" i="1">
                        <a:latin typeface="Cambria Math"/>
                      </a:rPr>
                      <m:t>0≤</m:t>
                    </m:r>
                    <m:r>
                      <a:rPr lang="fr-FR" sz="2400" i="1">
                        <a:latin typeface="Cambria Math"/>
                      </a:rPr>
                      <m:t>𝑓</m:t>
                    </m:r>
                    <m:r>
                      <a:rPr lang="fr-FR" sz="2400" i="1">
                        <a:latin typeface="Cambria Math"/>
                      </a:rPr>
                      <m:t>(</m:t>
                    </m:r>
                    <m:r>
                      <a:rPr lang="fr-FR" sz="2400" i="1">
                        <a:latin typeface="Cambria Math"/>
                      </a:rPr>
                      <m:t>𝑢</m:t>
                    </m:r>
                    <m:r>
                      <a:rPr lang="fr-FR" sz="2400" i="1">
                        <a:latin typeface="Cambria Math"/>
                      </a:rPr>
                      <m:t>)≤</m:t>
                    </m:r>
                    <m:r>
                      <a:rPr lang="fr-FR" sz="2400" i="1">
                        <a:latin typeface="Cambria Math"/>
                      </a:rPr>
                      <m:t>𝛿</m:t>
                    </m:r>
                    <m:r>
                      <a:rPr lang="fr-FR" sz="2400" i="1">
                        <a:latin typeface="Cambria Math"/>
                      </a:rPr>
                      <m:t>(</m:t>
                    </m:r>
                    <m:r>
                      <a:rPr lang="fr-FR" sz="2400" i="1">
                        <a:latin typeface="Cambria Math"/>
                      </a:rPr>
                      <m:t>𝑢</m:t>
                    </m:r>
                    <m:r>
                      <a:rPr lang="fr-FR" sz="2400" i="1">
                        <a:latin typeface="Cambria Math"/>
                      </a:rPr>
                      <m:t>; </m:t>
                    </m:r>
                    <m:r>
                      <a:rPr lang="fr-FR" sz="2400" i="1">
                        <a:latin typeface="Cambria Math"/>
                      </a:rPr>
                      <m:t>𝑡</m:t>
                    </m:r>
                    <m:r>
                      <a:rPr lang="fr-FR" sz="2400" i="1">
                        <a:latin typeface="Cambria Math"/>
                      </a:rPr>
                      <m:t>)</m:t>
                    </m:r>
                  </m:oMath>
                </a14:m>
                <a:r>
                  <a:rPr lang="fr-FR" sz="24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1559496" y="1052736"/>
                <a:ext cx="9865096" cy="4893647"/>
              </a:xfrm>
              <a:prstGeom prst="rect">
                <a:avLst/>
              </a:prstGeom>
              <a:blipFill rotWithShape="1">
                <a:blip r:embed="rId2"/>
                <a:stretch>
                  <a:fillRect l="-989" t="-998" r="-680" b="-1995"/>
                </a:stretch>
              </a:blipFill>
            </p:spPr>
            <p:txBody>
              <a:bodyPr/>
              <a:lstStyle/>
              <a:p>
                <a:r>
                  <a:rPr lang="fr-FR">
                    <a:noFill/>
                  </a:rPr>
                  <a:t> </a:t>
                </a:r>
              </a:p>
            </p:txBody>
          </p:sp>
        </mc:Fallback>
      </mc:AlternateContent>
    </p:spTree>
    <p:extLst>
      <p:ext uri="{BB962C8B-B14F-4D97-AF65-F5344CB8AC3E}">
        <p14:creationId xmlns:p14="http://schemas.microsoft.com/office/powerpoint/2010/main" val="419438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t>
            </a:r>
            <a:r>
              <a:rPr lang="fr-FR" dirty="0" smtClean="0"/>
              <a:t> - Algorithmes </a:t>
            </a:r>
            <a:r>
              <a:rPr lang="fr-FR" dirty="0"/>
              <a:t>de </a:t>
            </a:r>
            <a:r>
              <a:rPr lang="fr-FR" dirty="0" err="1"/>
              <a:t>Dijkstra</a:t>
            </a:r>
            <a:r>
              <a:rPr lang="fr-FR" dirty="0"/>
              <a:t> et </a:t>
            </a:r>
            <a:r>
              <a:rPr lang="fr-FR" dirty="0" smtClean="0"/>
              <a:t>A*</a:t>
            </a:r>
            <a:endParaRPr lang="fr-FR" dirty="0"/>
          </a:p>
        </p:txBody>
      </p:sp>
      <p:sp>
        <p:nvSpPr>
          <p:cNvPr id="2" name="Slide Number Placeholder 1"/>
          <p:cNvSpPr>
            <a:spLocks noGrp="1"/>
          </p:cNvSpPr>
          <p:nvPr>
            <p:ph type="sldNum" sz="quarter" idx="12"/>
          </p:nvPr>
        </p:nvSpPr>
        <p:spPr/>
        <p:txBody>
          <a:bodyPr/>
          <a:lstStyle/>
          <a:p>
            <a:fld id="{46972939-3BB4-48F3-ABFC-F18FFCE6FDD4}" type="slidenum">
              <a:rPr lang="fr-FR" smtClean="0"/>
              <a:t>38</a:t>
            </a:fld>
            <a:endParaRPr lang="fr-FR"/>
          </a:p>
        </p:txBody>
      </p:sp>
      <mc:AlternateContent xmlns:mc="http://schemas.openxmlformats.org/markup-compatibility/2006" xmlns:a14="http://schemas.microsoft.com/office/drawing/2010/main">
        <mc:Choice Requires="a14">
          <p:sp>
            <p:nvSpPr>
              <p:cNvPr id="6" name="Rectangle 5"/>
              <p:cNvSpPr/>
              <p:nvPr/>
            </p:nvSpPr>
            <p:spPr>
              <a:xfrm>
                <a:off x="1559496" y="1052736"/>
                <a:ext cx="9865096" cy="3416320"/>
              </a:xfrm>
              <a:prstGeom prst="rect">
                <a:avLst/>
              </a:prstGeom>
            </p:spPr>
            <p:txBody>
              <a:bodyPr wrap="square">
                <a:spAutoFit/>
              </a:bodyPr>
              <a:lstStyle/>
              <a:p>
                <a:r>
                  <a:rPr lang="fr-FR" sz="2400" b="1" dirty="0" smtClean="0">
                    <a:solidFill>
                      <a:srgbClr val="0070C0"/>
                    </a:solidFill>
                  </a:rPr>
                  <a:t>V.2 Algorithme A*</a:t>
                </a:r>
                <a:endParaRPr lang="fr-FR" sz="2400" b="1" dirty="0">
                  <a:solidFill>
                    <a:srgbClr val="0070C0"/>
                  </a:solidFill>
                </a:endParaRPr>
              </a:p>
              <a:p>
                <a:endParaRPr lang="fr-FR" sz="2400" dirty="0" smtClean="0"/>
              </a:p>
              <a:p>
                <a:r>
                  <a:rPr lang="fr-FR" sz="2400" dirty="0" smtClean="0"/>
                  <a:t>L’algorithme </a:t>
                </a:r>
                <a:r>
                  <a:rPr lang="fr-FR" sz="2400" dirty="0"/>
                  <a:t>fonctionne alors comme celui de </a:t>
                </a:r>
                <a:r>
                  <a:rPr lang="fr-FR" sz="2400" dirty="0" err="1"/>
                  <a:t>Dijkstra</a:t>
                </a:r>
                <a:r>
                  <a:rPr lang="fr-FR" sz="2400" dirty="0"/>
                  <a:t>, à l’exception du fait que l’on retire de F un sommet v tel que </a:t>
                </a:r>
                <a14:m>
                  <m:oMath xmlns:m="http://schemas.openxmlformats.org/officeDocument/2006/math">
                    <m:r>
                      <a:rPr lang="fr-FR" sz="2400" i="1">
                        <a:latin typeface="Cambria Math"/>
                      </a:rPr>
                      <m:t>𝑓</m:t>
                    </m:r>
                    <m:r>
                      <a:rPr lang="fr-FR" sz="2400" i="1">
                        <a:latin typeface="Cambria Math"/>
                      </a:rPr>
                      <m:t>(</m:t>
                    </m:r>
                    <m:r>
                      <a:rPr lang="fr-FR" sz="2400" i="1">
                        <a:latin typeface="Cambria Math"/>
                      </a:rPr>
                      <m:t>𝑣</m:t>
                    </m:r>
                    <m:r>
                      <a:rPr lang="fr-FR" sz="2400" i="1">
                        <a:latin typeface="Cambria Math"/>
                      </a:rPr>
                      <m:t>)+</m:t>
                    </m:r>
                    <m:r>
                      <a:rPr lang="fr-FR" sz="2400" i="1">
                        <a:latin typeface="Cambria Math"/>
                      </a:rPr>
                      <m:t>𝑑</m:t>
                    </m:r>
                    <m:r>
                      <a:rPr lang="fr-FR" sz="2400" i="1">
                        <a:latin typeface="Cambria Math"/>
                      </a:rPr>
                      <m:t>[</m:t>
                    </m:r>
                    <m:r>
                      <a:rPr lang="fr-FR" sz="2400" i="1">
                        <a:latin typeface="Cambria Math"/>
                      </a:rPr>
                      <m:t>𝑣</m:t>
                    </m:r>
                    <m:r>
                      <a:rPr lang="fr-FR" sz="2400" i="1">
                        <a:latin typeface="Cambria Math"/>
                      </a:rPr>
                      <m:t>]</m:t>
                    </m:r>
                  </m:oMath>
                </a14:m>
                <a:r>
                  <a:rPr lang="fr-FR" sz="2400" dirty="0"/>
                  <a:t> est </a:t>
                </a:r>
                <a:r>
                  <a:rPr lang="fr-FR" sz="2400" dirty="0" smtClean="0"/>
                  <a:t>minimal </a:t>
                </a:r>
                <a:r>
                  <a:rPr lang="fr-FR" sz="2400" dirty="0"/>
                  <a:t>dans la boucle principale. Voici deux exemples :</a:t>
                </a:r>
              </a:p>
              <a:p>
                <a:pPr marL="342900" indent="-342900">
                  <a:buFont typeface="Arial" panose="020B0604020202020204" pitchFamily="34" charset="0"/>
                  <a:buChar char="•"/>
                </a:pPr>
                <a:r>
                  <a:rPr lang="fr-FR" sz="2400" dirty="0"/>
                  <a:t>Si on cherche à minimiser le temps de parcours en voiture, en supposant que l’on roule toujours à la vitesse maximale autorisée sur chacune des routes, une heuristique f possible serait la distance à vol d’oiseau divisée par la vitesse maximale sur autoroute (130 km/h</a:t>
                </a:r>
                <a:r>
                  <a:rPr lang="fr-FR" sz="2400" dirty="0" smtClean="0"/>
                  <a:t>).</a:t>
                </a:r>
                <a:r>
                  <a:rPr lang="fr-FR" sz="24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1559496" y="1052736"/>
                <a:ext cx="9865096" cy="3416320"/>
              </a:xfrm>
              <a:prstGeom prst="rect">
                <a:avLst/>
              </a:prstGeom>
              <a:blipFill rotWithShape="1">
                <a:blip r:embed="rId2"/>
                <a:stretch>
                  <a:fillRect l="-989" t="-1429" b="-3214"/>
                </a:stretch>
              </a:blipFill>
            </p:spPr>
            <p:txBody>
              <a:bodyPr/>
              <a:lstStyle/>
              <a:p>
                <a:r>
                  <a:rPr lang="fr-FR">
                    <a:noFill/>
                  </a:rPr>
                  <a:t> </a:t>
                </a:r>
              </a:p>
            </p:txBody>
          </p:sp>
        </mc:Fallback>
      </mc:AlternateContent>
    </p:spTree>
    <p:extLst>
      <p:ext uri="{BB962C8B-B14F-4D97-AF65-F5344CB8AC3E}">
        <p14:creationId xmlns:p14="http://schemas.microsoft.com/office/powerpoint/2010/main" val="206134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t>
            </a:r>
            <a:r>
              <a:rPr lang="fr-FR" dirty="0" smtClean="0"/>
              <a:t> - Algorithmes </a:t>
            </a:r>
            <a:r>
              <a:rPr lang="fr-FR" dirty="0"/>
              <a:t>de </a:t>
            </a:r>
            <a:r>
              <a:rPr lang="fr-FR" dirty="0" err="1"/>
              <a:t>Dijkstra</a:t>
            </a:r>
            <a:r>
              <a:rPr lang="fr-FR" dirty="0"/>
              <a:t> et </a:t>
            </a:r>
            <a:r>
              <a:rPr lang="fr-FR" dirty="0" smtClean="0"/>
              <a:t>A*</a:t>
            </a:r>
            <a:endParaRPr lang="fr-FR" dirty="0"/>
          </a:p>
        </p:txBody>
      </p:sp>
      <p:sp>
        <p:nvSpPr>
          <p:cNvPr id="2" name="Slide Number Placeholder 1"/>
          <p:cNvSpPr>
            <a:spLocks noGrp="1"/>
          </p:cNvSpPr>
          <p:nvPr>
            <p:ph type="sldNum" sz="quarter" idx="12"/>
          </p:nvPr>
        </p:nvSpPr>
        <p:spPr/>
        <p:txBody>
          <a:bodyPr/>
          <a:lstStyle/>
          <a:p>
            <a:fld id="{46972939-3BB4-48F3-ABFC-F18FFCE6FDD4}" type="slidenum">
              <a:rPr lang="fr-FR" smtClean="0"/>
              <a:t>39</a:t>
            </a:fld>
            <a:endParaRPr lang="fr-FR"/>
          </a:p>
        </p:txBody>
      </p:sp>
      <mc:AlternateContent xmlns:mc="http://schemas.openxmlformats.org/markup-compatibility/2006">
        <mc:Choice xmlns:a14="http://schemas.microsoft.com/office/drawing/2010/main" Requires="a14">
          <p:sp>
            <p:nvSpPr>
              <p:cNvPr id="6" name="Rectangle 5"/>
              <p:cNvSpPr/>
              <p:nvPr/>
            </p:nvSpPr>
            <p:spPr>
              <a:xfrm>
                <a:off x="1559496" y="1052736"/>
                <a:ext cx="9865096" cy="3046988"/>
              </a:xfrm>
              <a:prstGeom prst="rect">
                <a:avLst/>
              </a:prstGeom>
            </p:spPr>
            <p:txBody>
              <a:bodyPr wrap="square">
                <a:spAutoFit/>
              </a:bodyPr>
              <a:lstStyle/>
              <a:p>
                <a:r>
                  <a:rPr lang="fr-FR" sz="2400" b="1" dirty="0" smtClean="0">
                    <a:solidFill>
                      <a:srgbClr val="0070C0"/>
                    </a:solidFill>
                  </a:rPr>
                  <a:t>V.2 Algorithme A*</a:t>
                </a:r>
                <a:endParaRPr lang="fr-FR" sz="2400" b="1" dirty="0">
                  <a:solidFill>
                    <a:srgbClr val="0070C0"/>
                  </a:solidFill>
                </a:endParaRPr>
              </a:p>
              <a:p>
                <a:endParaRPr lang="fr-FR" sz="2400" dirty="0" smtClean="0"/>
              </a:p>
              <a:p>
                <a:pPr marL="342900" lvl="0" indent="-342900">
                  <a:buFont typeface="Arial" panose="020B0604020202020204" pitchFamily="34" charset="0"/>
                  <a:buChar char="•"/>
                </a:pPr>
                <a:r>
                  <a:rPr lang="fr-FR" sz="2400" dirty="0" smtClean="0"/>
                  <a:t>Sur </a:t>
                </a:r>
                <a:r>
                  <a:rPr lang="fr-FR" sz="2400" dirty="0"/>
                  <a:t>un graphe constitué de points du plan dont certains sont reliés par des segments, où l’on cherche à relier deux sommets s et t par un enchaînement le plus court possible, une fonction </a:t>
                </a:r>
                <a14:m>
                  <m:oMath xmlns:m="http://schemas.openxmlformats.org/officeDocument/2006/math">
                    <m:r>
                      <a:rPr lang="fr-FR" sz="2400" i="1">
                        <a:latin typeface="Cambria Math"/>
                      </a:rPr>
                      <m:t>𝑓</m:t>
                    </m:r>
                  </m:oMath>
                </a14:m>
                <a:r>
                  <a:rPr lang="fr-FR" sz="2400" dirty="0"/>
                  <a:t> possible serait la </a:t>
                </a:r>
                <a:r>
                  <a:rPr lang="fr-FR" sz="2400" dirty="0">
                    <a:solidFill>
                      <a:srgbClr val="0070C0"/>
                    </a:solidFill>
                  </a:rPr>
                  <a:t>distance euclidienne </a:t>
                </a:r>
                <a:r>
                  <a:rPr lang="fr-FR" sz="2400" dirty="0"/>
                  <a:t>entre le point considéré et la destination t : par inégalité triangulaire, </a:t>
                </a:r>
                <a14:m>
                  <m:oMath xmlns:m="http://schemas.openxmlformats.org/officeDocument/2006/math">
                    <m:r>
                      <a:rPr lang="fr-FR" sz="2400" i="1">
                        <a:latin typeface="Cambria Math"/>
                      </a:rPr>
                      <m:t>𝑓</m:t>
                    </m:r>
                  </m:oMath>
                </a14:m>
                <a:r>
                  <a:rPr lang="fr-FR" sz="2400" dirty="0"/>
                  <a:t> vérifie bien l’hypothèse </a:t>
                </a:r>
                <a14:m>
                  <m:oMath xmlns:m="http://schemas.openxmlformats.org/officeDocument/2006/math">
                    <m:r>
                      <a:rPr lang="fr-FR" sz="2400" i="1">
                        <a:latin typeface="Cambria Math"/>
                      </a:rPr>
                      <m:t>𝑓</m:t>
                    </m:r>
                    <m:r>
                      <a:rPr lang="fr-FR" sz="2400" i="1">
                        <a:latin typeface="Cambria Math"/>
                      </a:rPr>
                      <m:t>(</m:t>
                    </m:r>
                    <m:r>
                      <a:rPr lang="fr-FR" sz="2400" i="1">
                        <a:latin typeface="Cambria Math"/>
                      </a:rPr>
                      <m:t>𝑢</m:t>
                    </m:r>
                    <m:r>
                      <a:rPr lang="fr-FR" sz="2400" i="1">
                        <a:latin typeface="Cambria Math"/>
                      </a:rPr>
                      <m:t>)≤</m:t>
                    </m:r>
                    <m:r>
                      <a:rPr lang="fr-FR" sz="2400" i="1">
                        <a:latin typeface="Cambria Math"/>
                      </a:rPr>
                      <m:t>𝛿</m:t>
                    </m:r>
                    <m:d>
                      <m:dPr>
                        <m:ctrlPr>
                          <a:rPr lang="fr-FR" sz="2400" i="1">
                            <a:latin typeface="Cambria Math"/>
                          </a:rPr>
                        </m:ctrlPr>
                      </m:dPr>
                      <m:e>
                        <m:r>
                          <a:rPr lang="fr-FR" sz="2400" i="1">
                            <a:latin typeface="Cambria Math"/>
                          </a:rPr>
                          <m:t>𝑢</m:t>
                        </m:r>
                        <m:r>
                          <a:rPr lang="fr-FR" sz="2400" i="1">
                            <a:latin typeface="Cambria Math"/>
                          </a:rPr>
                          <m:t>; </m:t>
                        </m:r>
                        <m:r>
                          <a:rPr lang="fr-FR" sz="2400" i="1">
                            <a:latin typeface="Cambria Math"/>
                          </a:rPr>
                          <m:t>𝑡</m:t>
                        </m:r>
                      </m:e>
                    </m:d>
                  </m:oMath>
                </a14:m>
                <a:r>
                  <a:rPr lang="fr-FR" sz="2400" dirty="0"/>
                  <a:t> pour tout sommet u du graphe et est donc admissible</a:t>
                </a:r>
                <a:r>
                  <a:rPr lang="fr-FR" sz="2400" dirty="0" smtClean="0"/>
                  <a:t>.</a:t>
                </a:r>
              </a:p>
            </p:txBody>
          </p:sp>
        </mc:Choice>
        <mc:Fallback>
          <p:sp>
            <p:nvSpPr>
              <p:cNvPr id="6" name="Rectangle 5"/>
              <p:cNvSpPr>
                <a:spLocks noRot="1" noChangeAspect="1" noMove="1" noResize="1" noEditPoints="1" noAdjustHandles="1" noChangeArrowheads="1" noChangeShapeType="1" noTextEdit="1"/>
              </p:cNvSpPr>
              <p:nvPr/>
            </p:nvSpPr>
            <p:spPr>
              <a:xfrm>
                <a:off x="1559496" y="1052736"/>
                <a:ext cx="9865096" cy="3046988"/>
              </a:xfrm>
              <a:prstGeom prst="rect">
                <a:avLst/>
              </a:prstGeom>
              <a:blipFill rotWithShape="1">
                <a:blip r:embed="rId2"/>
                <a:stretch>
                  <a:fillRect l="-989" t="-1600" r="-371" b="-3600"/>
                </a:stretch>
              </a:blipFill>
            </p:spPr>
            <p:txBody>
              <a:bodyPr/>
              <a:lstStyle/>
              <a:p>
                <a:r>
                  <a:rPr lang="fr-FR">
                    <a:noFill/>
                  </a:rPr>
                  <a:t> </a:t>
                </a:r>
              </a:p>
            </p:txBody>
          </p:sp>
        </mc:Fallback>
      </mc:AlternateContent>
    </p:spTree>
    <p:extLst>
      <p:ext uri="{BB962C8B-B14F-4D97-AF65-F5344CB8AC3E}">
        <p14:creationId xmlns:p14="http://schemas.microsoft.com/office/powerpoint/2010/main" val="2078017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 - Définition </a:t>
            </a:r>
            <a:r>
              <a:rPr lang="fr-FR" dirty="0"/>
              <a:t>d’un graphe</a:t>
            </a:r>
          </a:p>
        </p:txBody>
      </p:sp>
      <p:sp>
        <p:nvSpPr>
          <p:cNvPr id="4" name="Rectangle 3"/>
          <p:cNvSpPr/>
          <p:nvPr/>
        </p:nvSpPr>
        <p:spPr>
          <a:xfrm>
            <a:off x="1559496" y="1052736"/>
            <a:ext cx="9865096" cy="5262979"/>
          </a:xfrm>
          <a:prstGeom prst="rect">
            <a:avLst/>
          </a:prstGeom>
        </p:spPr>
        <p:txBody>
          <a:bodyPr wrap="square">
            <a:spAutoFit/>
          </a:bodyPr>
          <a:lstStyle/>
          <a:p>
            <a:r>
              <a:rPr lang="fr-FR" sz="2400" b="1" dirty="0" smtClean="0">
                <a:solidFill>
                  <a:srgbClr val="0070C0"/>
                </a:solidFill>
              </a:rPr>
              <a:t>I.1 Graphes </a:t>
            </a:r>
            <a:r>
              <a:rPr lang="fr-FR" sz="2400" b="1" dirty="0">
                <a:solidFill>
                  <a:srgbClr val="0070C0"/>
                </a:solidFill>
              </a:rPr>
              <a:t>non orientés</a:t>
            </a:r>
          </a:p>
          <a:p>
            <a:endParaRPr lang="fr-FR" sz="2400" dirty="0" smtClean="0"/>
          </a:p>
          <a:p>
            <a:r>
              <a:rPr lang="fr-FR" sz="2400" dirty="0"/>
              <a:t>Un </a:t>
            </a:r>
            <a:r>
              <a:rPr lang="fr-FR" sz="2400" b="1" dirty="0">
                <a:solidFill>
                  <a:srgbClr val="0070C0"/>
                </a:solidFill>
              </a:rPr>
              <a:t>arbre</a:t>
            </a:r>
            <a:r>
              <a:rPr lang="fr-FR" sz="2400" dirty="0">
                <a:solidFill>
                  <a:srgbClr val="0070C0"/>
                </a:solidFill>
              </a:rPr>
              <a:t> </a:t>
            </a:r>
            <a:r>
              <a:rPr lang="fr-FR" sz="2400" dirty="0"/>
              <a:t>est un type de graphe connexe acyclique dans lequel les sommets peuvent être distingués en 3 types :</a:t>
            </a:r>
          </a:p>
          <a:p>
            <a:pPr marL="800100" lvl="1" indent="-342900">
              <a:buFont typeface="Arial" panose="020B0604020202020204" pitchFamily="34" charset="0"/>
              <a:buChar char="•"/>
            </a:pPr>
            <a:r>
              <a:rPr lang="fr-FR" sz="2400" dirty="0"/>
              <a:t>Un sommet qui possède des fils et un père est un </a:t>
            </a:r>
            <a:r>
              <a:rPr lang="fr-FR" sz="2400" b="1" dirty="0">
                <a:solidFill>
                  <a:srgbClr val="0070C0"/>
                </a:solidFill>
              </a:rPr>
              <a:t>nœud</a:t>
            </a:r>
            <a:r>
              <a:rPr lang="fr-FR" sz="2400" dirty="0"/>
              <a:t> ;</a:t>
            </a:r>
          </a:p>
          <a:p>
            <a:pPr marL="800100" lvl="1" indent="-342900">
              <a:buFont typeface="Arial" panose="020B0604020202020204" pitchFamily="34" charset="0"/>
              <a:buChar char="•"/>
            </a:pPr>
            <a:r>
              <a:rPr lang="fr-FR" sz="2400" dirty="0"/>
              <a:t>Un sommet qui possède un père mais aucun fils est une </a:t>
            </a:r>
            <a:r>
              <a:rPr lang="fr-FR" sz="2400" b="1" dirty="0">
                <a:solidFill>
                  <a:srgbClr val="0070C0"/>
                </a:solidFill>
              </a:rPr>
              <a:t>feuille</a:t>
            </a:r>
            <a:r>
              <a:rPr lang="fr-FR" sz="2400" dirty="0"/>
              <a:t> ;</a:t>
            </a:r>
          </a:p>
          <a:p>
            <a:pPr marL="800100" lvl="1" indent="-342900">
              <a:buFont typeface="Arial" panose="020B0604020202020204" pitchFamily="34" charset="0"/>
              <a:buChar char="•"/>
            </a:pPr>
            <a:r>
              <a:rPr lang="fr-FR" sz="2400" dirty="0"/>
              <a:t>Un sommet qui possède des fils mais aucun père est une </a:t>
            </a:r>
            <a:r>
              <a:rPr lang="fr-FR" sz="2400" b="1" dirty="0">
                <a:solidFill>
                  <a:srgbClr val="0070C0"/>
                </a:solidFill>
              </a:rPr>
              <a:t>racine</a:t>
            </a:r>
            <a:r>
              <a:rPr lang="fr-FR" sz="2400" dirty="0"/>
              <a:t>.</a:t>
            </a:r>
          </a:p>
          <a:p>
            <a:endParaRPr lang="fr-FR" sz="2400" dirty="0" smtClean="0"/>
          </a:p>
          <a:p>
            <a:r>
              <a:rPr lang="fr-FR" sz="2400" dirty="0" smtClean="0"/>
              <a:t>On </a:t>
            </a:r>
            <a:r>
              <a:rPr lang="fr-FR" sz="2400" dirty="0"/>
              <a:t>peut alors définir :</a:t>
            </a:r>
          </a:p>
          <a:p>
            <a:pPr marL="800100" lvl="1" indent="-342900">
              <a:buFont typeface="Arial" panose="020B0604020202020204" pitchFamily="34" charset="0"/>
              <a:buChar char="•"/>
            </a:pPr>
            <a:r>
              <a:rPr lang="fr-FR" sz="2400" dirty="0"/>
              <a:t>La </a:t>
            </a:r>
            <a:r>
              <a:rPr lang="fr-FR" sz="2400" b="1" dirty="0">
                <a:solidFill>
                  <a:srgbClr val="0070C0"/>
                </a:solidFill>
              </a:rPr>
              <a:t>profondeur</a:t>
            </a:r>
            <a:r>
              <a:rPr lang="fr-FR" sz="2400" dirty="0">
                <a:solidFill>
                  <a:srgbClr val="0070C0"/>
                </a:solidFill>
              </a:rPr>
              <a:t> </a:t>
            </a:r>
            <a:r>
              <a:rPr lang="fr-FR" sz="2400" dirty="0"/>
              <a:t>d'un nœud : distance (c'est-à-dire le nombre de sommets) séparant un sommet de la racine ;</a:t>
            </a:r>
          </a:p>
          <a:p>
            <a:pPr marL="800100" lvl="1" indent="-342900">
              <a:buFont typeface="Arial" panose="020B0604020202020204" pitchFamily="34" charset="0"/>
              <a:buChar char="•"/>
            </a:pPr>
            <a:r>
              <a:rPr lang="fr-FR" sz="2400" dirty="0"/>
              <a:t>La </a:t>
            </a:r>
            <a:r>
              <a:rPr lang="fr-FR" sz="2400" b="1" dirty="0">
                <a:solidFill>
                  <a:srgbClr val="0070C0"/>
                </a:solidFill>
              </a:rPr>
              <a:t>hauteur</a:t>
            </a:r>
            <a:r>
              <a:rPr lang="fr-FR" sz="2400" dirty="0">
                <a:solidFill>
                  <a:srgbClr val="0070C0"/>
                </a:solidFill>
              </a:rPr>
              <a:t> </a:t>
            </a:r>
            <a:r>
              <a:rPr lang="fr-FR" sz="2400" dirty="0"/>
              <a:t>d'un arbre : nombre de sommet traversés pour aller de la racine à la feuille la plus profonde ;</a:t>
            </a:r>
          </a:p>
          <a:p>
            <a:pPr marL="800100" lvl="1" indent="-342900">
              <a:buFont typeface="Arial" panose="020B0604020202020204" pitchFamily="34" charset="0"/>
              <a:buChar char="•"/>
            </a:pPr>
            <a:r>
              <a:rPr lang="fr-FR" sz="2400" dirty="0"/>
              <a:t>La </a:t>
            </a:r>
            <a:r>
              <a:rPr lang="fr-FR" sz="2400" b="1" dirty="0">
                <a:solidFill>
                  <a:srgbClr val="0070C0"/>
                </a:solidFill>
              </a:rPr>
              <a:t>taille</a:t>
            </a:r>
            <a:r>
              <a:rPr lang="fr-FR" sz="2400" dirty="0">
                <a:solidFill>
                  <a:srgbClr val="0070C0"/>
                </a:solidFill>
              </a:rPr>
              <a:t> </a:t>
            </a:r>
            <a:r>
              <a:rPr lang="fr-FR" sz="2400" dirty="0"/>
              <a:t>de l'arbre : nombre de nœuds et de feuilles</a:t>
            </a:r>
            <a:r>
              <a:rPr lang="fr-FR" sz="2400" dirty="0" smtClean="0"/>
              <a:t>.</a:t>
            </a:r>
            <a:endParaRPr lang="fr-FR" sz="2400" dirty="0"/>
          </a:p>
        </p:txBody>
      </p:sp>
      <p:sp>
        <p:nvSpPr>
          <p:cNvPr id="2" name="Slide Number Placeholder 1"/>
          <p:cNvSpPr>
            <a:spLocks noGrp="1"/>
          </p:cNvSpPr>
          <p:nvPr>
            <p:ph type="sldNum" sz="quarter" idx="12"/>
          </p:nvPr>
        </p:nvSpPr>
        <p:spPr/>
        <p:txBody>
          <a:bodyPr/>
          <a:lstStyle/>
          <a:p>
            <a:fld id="{46972939-3BB4-48F3-ABFC-F18FFCE6FDD4}" type="slidenum">
              <a:rPr lang="fr-FR" smtClean="0"/>
              <a:t>4</a:t>
            </a:fld>
            <a:endParaRPr lang="fr-FR"/>
          </a:p>
        </p:txBody>
      </p:sp>
    </p:spTree>
    <p:extLst>
      <p:ext uri="{BB962C8B-B14F-4D97-AF65-F5344CB8AC3E}">
        <p14:creationId xmlns:p14="http://schemas.microsoft.com/office/powerpoint/2010/main" val="397386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t>
            </a:r>
            <a:r>
              <a:rPr lang="fr-FR" dirty="0" smtClean="0"/>
              <a:t> - Algorithmes </a:t>
            </a:r>
            <a:r>
              <a:rPr lang="fr-FR" dirty="0"/>
              <a:t>de </a:t>
            </a:r>
            <a:r>
              <a:rPr lang="fr-FR" dirty="0" err="1"/>
              <a:t>Dijkstra</a:t>
            </a:r>
            <a:r>
              <a:rPr lang="fr-FR" dirty="0"/>
              <a:t> et </a:t>
            </a:r>
            <a:r>
              <a:rPr lang="fr-FR" dirty="0" smtClean="0"/>
              <a:t>A*</a:t>
            </a:r>
            <a:endParaRPr lang="fr-FR" dirty="0"/>
          </a:p>
        </p:txBody>
      </p:sp>
      <p:sp>
        <p:nvSpPr>
          <p:cNvPr id="2" name="Slide Number Placeholder 1"/>
          <p:cNvSpPr>
            <a:spLocks noGrp="1"/>
          </p:cNvSpPr>
          <p:nvPr>
            <p:ph type="sldNum" sz="quarter" idx="12"/>
          </p:nvPr>
        </p:nvSpPr>
        <p:spPr/>
        <p:txBody>
          <a:bodyPr/>
          <a:lstStyle/>
          <a:p>
            <a:fld id="{46972939-3BB4-48F3-ABFC-F18FFCE6FDD4}" type="slidenum">
              <a:rPr lang="fr-FR" smtClean="0"/>
              <a:t>40</a:t>
            </a:fld>
            <a:endParaRPr lang="fr-FR"/>
          </a:p>
        </p:txBody>
      </p:sp>
      <mc:AlternateContent xmlns:mc="http://schemas.openxmlformats.org/markup-compatibility/2006">
        <mc:Choice xmlns:a14="http://schemas.microsoft.com/office/drawing/2010/main" Requires="a14">
          <p:sp>
            <p:nvSpPr>
              <p:cNvPr id="6" name="Rectangle 5"/>
              <p:cNvSpPr/>
              <p:nvPr/>
            </p:nvSpPr>
            <p:spPr>
              <a:xfrm>
                <a:off x="1559496" y="1052736"/>
                <a:ext cx="9865096" cy="4190955"/>
              </a:xfrm>
              <a:prstGeom prst="rect">
                <a:avLst/>
              </a:prstGeom>
            </p:spPr>
            <p:txBody>
              <a:bodyPr wrap="square">
                <a:spAutoFit/>
              </a:bodyPr>
              <a:lstStyle/>
              <a:p>
                <a:r>
                  <a:rPr lang="fr-FR" sz="2400" b="1" dirty="0" smtClean="0">
                    <a:solidFill>
                      <a:srgbClr val="0070C0"/>
                    </a:solidFill>
                  </a:rPr>
                  <a:t>V.2 Algorithme A*</a:t>
                </a:r>
                <a:endParaRPr lang="fr-FR" sz="2400" b="1" dirty="0">
                  <a:solidFill>
                    <a:srgbClr val="0070C0"/>
                  </a:solidFill>
                </a:endParaRPr>
              </a:p>
              <a:p>
                <a:endParaRPr lang="fr-FR" sz="2400" dirty="0" smtClean="0"/>
              </a:p>
              <a:p>
                <a:pPr lvl="0"/>
                <a:r>
                  <a:rPr lang="fr-FR" sz="2400" dirty="0" smtClean="0"/>
                  <a:t>Exemple :</a:t>
                </a:r>
                <a:endParaRPr lang="fr-FR" sz="2400" dirty="0" smtClean="0"/>
              </a:p>
              <a:p>
                <a:pPr lvl="0"/>
                <a:endParaRPr lang="fr-FR" sz="2400" dirty="0" smtClean="0"/>
              </a:p>
              <a:p>
                <a:r>
                  <a:rPr lang="fr-FR" sz="2400" dirty="0" smtClean="0"/>
                  <a:t>Considérons </a:t>
                </a:r>
                <a:r>
                  <a:rPr lang="fr-FR" sz="2400" dirty="0"/>
                  <a:t>la grille infinie </a:t>
                </a:r>
                <a14:m>
                  <m:oMath xmlns:m="http://schemas.openxmlformats.org/officeDocument/2006/math">
                    <m:sSup>
                      <m:sSupPr>
                        <m:ctrlPr>
                          <a:rPr lang="fr-FR" sz="2400" i="1">
                            <a:latin typeface="Cambria Math"/>
                          </a:rPr>
                        </m:ctrlPr>
                      </m:sSupPr>
                      <m:e>
                        <m:r>
                          <a:rPr lang="fr-FR" sz="2400" i="1">
                            <a:latin typeface="Cambria Math"/>
                          </a:rPr>
                          <m:t>ℤ</m:t>
                        </m:r>
                      </m:e>
                      <m:sup>
                        <m:r>
                          <a:rPr lang="fr-FR" sz="2400" i="1">
                            <a:latin typeface="Cambria Math"/>
                          </a:rPr>
                          <m:t>2</m:t>
                        </m:r>
                      </m:sup>
                    </m:sSup>
                  </m:oMath>
                </a14:m>
                <a:r>
                  <a:rPr lang="fr-FR" sz="2400" dirty="0"/>
                  <a:t>, dans laquelle on peut se déplacer en une étape d’un sommet vers un de ces huit voisins (un cran horizontalement ou verticalement, ou en diagonale). Le coût d’un déplacement est celui de la distance parcourue (1 ou </a:t>
                </a:r>
                <a14:m>
                  <m:oMath xmlns:m="http://schemas.openxmlformats.org/officeDocument/2006/math">
                    <m:rad>
                      <m:radPr>
                        <m:degHide m:val="on"/>
                        <m:ctrlPr>
                          <a:rPr lang="fr-FR" sz="2400" i="1">
                            <a:latin typeface="Cambria Math"/>
                          </a:rPr>
                        </m:ctrlPr>
                      </m:radPr>
                      <m:deg/>
                      <m:e>
                        <m:r>
                          <a:rPr lang="fr-FR" sz="2400" i="1">
                            <a:latin typeface="Cambria Math"/>
                          </a:rPr>
                          <m:t>2</m:t>
                        </m:r>
                      </m:e>
                    </m:rad>
                  </m:oMath>
                </a14:m>
                <a:r>
                  <a:rPr lang="fr-FR" sz="2400" dirty="0"/>
                  <a:t>). Il faut trouver un plus court chemin du point </a:t>
                </a:r>
                <a14:m>
                  <m:oMath xmlns:m="http://schemas.openxmlformats.org/officeDocument/2006/math">
                    <m:r>
                      <a:rPr lang="fr-FR" sz="2400" i="1">
                        <a:latin typeface="Cambria Math"/>
                      </a:rPr>
                      <m:t>(0;0)</m:t>
                    </m:r>
                  </m:oMath>
                </a14:m>
                <a:r>
                  <a:rPr lang="fr-FR" sz="2400" dirty="0"/>
                  <a:t> au point </a:t>
                </a:r>
                <a14:m>
                  <m:oMath xmlns:m="http://schemas.openxmlformats.org/officeDocument/2006/math">
                    <m:r>
                      <a:rPr lang="fr-FR" sz="2400" i="1">
                        <a:latin typeface="Cambria Math"/>
                      </a:rPr>
                      <m:t>(16;16)</m:t>
                    </m:r>
                  </m:oMath>
                </a14:m>
                <a:r>
                  <a:rPr lang="fr-FR" sz="2400" dirty="0"/>
                  <a:t>, sachant qu’une zone constituée de deux rectangles est interdite au déplacement</a:t>
                </a:r>
                <a:r>
                  <a:rPr lang="fr-FR" sz="2400" dirty="0" smtClean="0"/>
                  <a:t>.</a:t>
                </a:r>
                <a:endParaRPr lang="fr-FR" sz="2400" dirty="0"/>
              </a:p>
              <a:p>
                <a:r>
                  <a:rPr lang="fr-FR" sz="2400" dirty="0"/>
                  <a:t> </a:t>
                </a:r>
              </a:p>
            </p:txBody>
          </p:sp>
        </mc:Choice>
        <mc:Fallback>
          <p:sp>
            <p:nvSpPr>
              <p:cNvPr id="6" name="Rectangle 5"/>
              <p:cNvSpPr>
                <a:spLocks noRot="1" noChangeAspect="1" noMove="1" noResize="1" noEditPoints="1" noAdjustHandles="1" noChangeArrowheads="1" noChangeShapeType="1" noTextEdit="1"/>
              </p:cNvSpPr>
              <p:nvPr/>
            </p:nvSpPr>
            <p:spPr>
              <a:xfrm>
                <a:off x="1559496" y="1052736"/>
                <a:ext cx="9865096" cy="4190955"/>
              </a:xfrm>
              <a:prstGeom prst="rect">
                <a:avLst/>
              </a:prstGeom>
              <a:blipFill rotWithShape="1">
                <a:blip r:embed="rId2"/>
                <a:stretch>
                  <a:fillRect l="-989" t="-1164"/>
                </a:stretch>
              </a:blipFill>
            </p:spPr>
            <p:txBody>
              <a:bodyPr/>
              <a:lstStyle/>
              <a:p>
                <a:r>
                  <a:rPr lang="fr-FR">
                    <a:noFill/>
                  </a:rPr>
                  <a:t> </a:t>
                </a:r>
              </a:p>
            </p:txBody>
          </p:sp>
        </mc:Fallback>
      </mc:AlternateContent>
    </p:spTree>
    <p:extLst>
      <p:ext uri="{BB962C8B-B14F-4D97-AF65-F5344CB8AC3E}">
        <p14:creationId xmlns:p14="http://schemas.microsoft.com/office/powerpoint/2010/main" val="430985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t>
            </a:r>
            <a:r>
              <a:rPr lang="fr-FR" dirty="0" smtClean="0"/>
              <a:t> - Algorithmes </a:t>
            </a:r>
            <a:r>
              <a:rPr lang="fr-FR" dirty="0"/>
              <a:t>de </a:t>
            </a:r>
            <a:r>
              <a:rPr lang="fr-FR" dirty="0" err="1"/>
              <a:t>Dijkstra</a:t>
            </a:r>
            <a:r>
              <a:rPr lang="fr-FR" dirty="0"/>
              <a:t> et </a:t>
            </a:r>
            <a:r>
              <a:rPr lang="fr-FR" dirty="0" smtClean="0"/>
              <a:t>A*</a:t>
            </a:r>
            <a:endParaRPr lang="fr-FR" dirty="0"/>
          </a:p>
        </p:txBody>
      </p:sp>
      <p:sp>
        <p:nvSpPr>
          <p:cNvPr id="2" name="Slide Number Placeholder 1"/>
          <p:cNvSpPr>
            <a:spLocks noGrp="1"/>
          </p:cNvSpPr>
          <p:nvPr>
            <p:ph type="sldNum" sz="quarter" idx="12"/>
          </p:nvPr>
        </p:nvSpPr>
        <p:spPr/>
        <p:txBody>
          <a:bodyPr/>
          <a:lstStyle/>
          <a:p>
            <a:fld id="{46972939-3BB4-48F3-ABFC-F18FFCE6FDD4}" type="slidenum">
              <a:rPr lang="fr-FR" smtClean="0"/>
              <a:t>41</a:t>
            </a:fld>
            <a:endParaRPr lang="fr-FR"/>
          </a:p>
        </p:txBody>
      </p:sp>
      <p:sp>
        <p:nvSpPr>
          <p:cNvPr id="6" name="Rectangle 5"/>
          <p:cNvSpPr/>
          <p:nvPr/>
        </p:nvSpPr>
        <p:spPr>
          <a:xfrm>
            <a:off x="1559496" y="1052736"/>
            <a:ext cx="9865096" cy="1569660"/>
          </a:xfrm>
          <a:prstGeom prst="rect">
            <a:avLst/>
          </a:prstGeom>
        </p:spPr>
        <p:txBody>
          <a:bodyPr wrap="square">
            <a:spAutoFit/>
          </a:bodyPr>
          <a:lstStyle/>
          <a:p>
            <a:r>
              <a:rPr lang="fr-FR" sz="2400" b="1" dirty="0" smtClean="0">
                <a:solidFill>
                  <a:srgbClr val="0070C0"/>
                </a:solidFill>
              </a:rPr>
              <a:t>V.2 Algorithme A*</a:t>
            </a:r>
            <a:endParaRPr lang="fr-FR" sz="2400" b="1" dirty="0">
              <a:solidFill>
                <a:srgbClr val="0070C0"/>
              </a:solidFill>
            </a:endParaRPr>
          </a:p>
          <a:p>
            <a:endParaRPr lang="fr-FR" sz="2400" dirty="0" smtClean="0"/>
          </a:p>
          <a:p>
            <a:pPr lvl="0"/>
            <a:r>
              <a:rPr lang="fr-FR" sz="2400" dirty="0" smtClean="0"/>
              <a:t>Exemple :</a:t>
            </a:r>
            <a:endParaRPr lang="fr-FR" sz="2400" dirty="0" smtClean="0"/>
          </a:p>
          <a:p>
            <a:r>
              <a:rPr lang="fr-FR" sz="2400" dirty="0"/>
              <a:t> </a:t>
            </a: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2207568" y="2348880"/>
            <a:ext cx="8647330" cy="3510245"/>
          </a:xfrm>
          <a:prstGeom prst="rect">
            <a:avLst/>
          </a:prstGeom>
          <a:noFill/>
          <a:ln>
            <a:noFill/>
          </a:ln>
        </p:spPr>
      </p:pic>
    </p:spTree>
    <p:extLst>
      <p:ext uri="{BB962C8B-B14F-4D97-AF65-F5344CB8AC3E}">
        <p14:creationId xmlns:p14="http://schemas.microsoft.com/office/powerpoint/2010/main" val="41634026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t>
            </a:r>
            <a:r>
              <a:rPr lang="fr-FR" dirty="0" smtClean="0"/>
              <a:t> - Algorithmes </a:t>
            </a:r>
            <a:r>
              <a:rPr lang="fr-FR" dirty="0"/>
              <a:t>de </a:t>
            </a:r>
            <a:r>
              <a:rPr lang="fr-FR" dirty="0" err="1"/>
              <a:t>Dijkstra</a:t>
            </a:r>
            <a:r>
              <a:rPr lang="fr-FR" dirty="0"/>
              <a:t> et </a:t>
            </a:r>
            <a:r>
              <a:rPr lang="fr-FR" dirty="0" smtClean="0"/>
              <a:t>A*</a:t>
            </a:r>
            <a:endParaRPr lang="fr-FR" dirty="0"/>
          </a:p>
        </p:txBody>
      </p:sp>
      <p:sp>
        <p:nvSpPr>
          <p:cNvPr id="2" name="Slide Number Placeholder 1"/>
          <p:cNvSpPr>
            <a:spLocks noGrp="1"/>
          </p:cNvSpPr>
          <p:nvPr>
            <p:ph type="sldNum" sz="quarter" idx="12"/>
          </p:nvPr>
        </p:nvSpPr>
        <p:spPr/>
        <p:txBody>
          <a:bodyPr/>
          <a:lstStyle/>
          <a:p>
            <a:fld id="{46972939-3BB4-48F3-ABFC-F18FFCE6FDD4}" type="slidenum">
              <a:rPr lang="fr-FR" smtClean="0"/>
              <a:t>42</a:t>
            </a:fld>
            <a:endParaRPr lang="fr-FR"/>
          </a:p>
        </p:txBody>
      </p:sp>
      <mc:AlternateContent xmlns:mc="http://schemas.openxmlformats.org/markup-compatibility/2006">
        <mc:Choice xmlns:a14="http://schemas.microsoft.com/office/drawing/2010/main" Requires="a14">
          <p:sp>
            <p:nvSpPr>
              <p:cNvPr id="6" name="Rectangle 5"/>
              <p:cNvSpPr/>
              <p:nvPr/>
            </p:nvSpPr>
            <p:spPr>
              <a:xfrm>
                <a:off x="1559496" y="1052736"/>
                <a:ext cx="9865096" cy="4524315"/>
              </a:xfrm>
              <a:prstGeom prst="rect">
                <a:avLst/>
              </a:prstGeom>
            </p:spPr>
            <p:txBody>
              <a:bodyPr wrap="square">
                <a:spAutoFit/>
              </a:bodyPr>
              <a:lstStyle/>
              <a:p>
                <a:r>
                  <a:rPr lang="fr-FR" sz="2400" b="1" dirty="0" smtClean="0">
                    <a:solidFill>
                      <a:srgbClr val="0070C0"/>
                    </a:solidFill>
                  </a:rPr>
                  <a:t>V.2 Algorithme A*</a:t>
                </a:r>
                <a:endParaRPr lang="fr-FR" sz="2400" b="1" dirty="0">
                  <a:solidFill>
                    <a:srgbClr val="0070C0"/>
                  </a:solidFill>
                </a:endParaRPr>
              </a:p>
              <a:p>
                <a:endParaRPr lang="fr-FR" sz="2400" dirty="0" smtClean="0"/>
              </a:p>
              <a:p>
                <a:pPr lvl="0"/>
                <a:r>
                  <a:rPr lang="fr-FR" sz="2400" dirty="0" smtClean="0"/>
                  <a:t>Exemple :</a:t>
                </a:r>
                <a:endParaRPr lang="fr-FR" sz="2400" dirty="0" smtClean="0"/>
              </a:p>
              <a:p>
                <a:endParaRPr lang="fr-FR" sz="2400" dirty="0"/>
              </a:p>
              <a:p>
                <a:r>
                  <a:rPr lang="fr-FR" sz="2400" dirty="0"/>
                  <a:t>L</a:t>
                </a:r>
                <a:r>
                  <a:rPr lang="fr-FR" sz="2400" dirty="0" smtClean="0"/>
                  <a:t>a </a:t>
                </a:r>
                <a:r>
                  <a:rPr lang="fr-FR" sz="2400" dirty="0"/>
                  <a:t>fonction f utilisée associe </a:t>
                </a:r>
                <a:r>
                  <a:rPr lang="fr-FR" sz="2400" dirty="0" smtClean="0"/>
                  <a:t>à </a:t>
                </a:r>
                <a:r>
                  <a:rPr lang="fr-FR" sz="2400" dirty="0"/>
                  <a:t>un nœud sa distance euclidienne à la destination </a:t>
                </a:r>
                <a14:m>
                  <m:oMath xmlns:m="http://schemas.openxmlformats.org/officeDocument/2006/math">
                    <m:r>
                      <a:rPr lang="fr-FR" sz="2400" i="1"/>
                      <m:t>(16; 16)</m:t>
                    </m:r>
                  </m:oMath>
                </a14:m>
                <a:r>
                  <a:rPr lang="fr-FR" sz="2400" dirty="0"/>
                  <a:t>.</a:t>
                </a:r>
                <a:endParaRPr lang="fr-FR" sz="2400" dirty="0" smtClean="0"/>
              </a:p>
              <a:p>
                <a:r>
                  <a:rPr lang="fr-FR" sz="2400" dirty="0" smtClean="0"/>
                  <a:t>La longueur du chemin </a:t>
                </a:r>
                <a:r>
                  <a:rPr lang="fr-FR" sz="2400" dirty="0"/>
                  <a:t>trouvé par </a:t>
                </a:r>
                <a:r>
                  <a:rPr lang="fr-FR" sz="2400" dirty="0" smtClean="0"/>
                  <a:t>l’algorithme est d’environ 27,31 (avec 196 sommets traités).</a:t>
                </a:r>
              </a:p>
              <a:p>
                <a:endParaRPr lang="fr-FR" sz="2400" dirty="0"/>
              </a:p>
              <a:p>
                <a:r>
                  <a:rPr lang="fr-FR" sz="2400" dirty="0"/>
                  <a:t>L’algorithme de </a:t>
                </a:r>
                <a:r>
                  <a:rPr lang="fr-FR" sz="2400" dirty="0" err="1"/>
                  <a:t>Dijkstra</a:t>
                </a:r>
                <a:r>
                  <a:rPr lang="fr-FR" sz="2400" dirty="0"/>
                  <a:t> (ou l’algorithme A* avec une fonction f identiquement nulle), traite 2027 </a:t>
                </a:r>
                <a:r>
                  <a:rPr lang="fr-FR" sz="2400" dirty="0" smtClean="0"/>
                  <a:t>sommets, et le chemin est identique à celui </a:t>
                </a:r>
                <a:r>
                  <a:rPr lang="fr-FR" sz="2400" dirty="0"/>
                  <a:t>trouvé par l’algorithme A</a:t>
                </a:r>
                <a:r>
                  <a:rPr lang="fr-FR" sz="2400" dirty="0" smtClean="0"/>
                  <a:t>*.</a:t>
                </a:r>
                <a:endParaRPr lang="fr-FR" sz="2400" dirty="0"/>
              </a:p>
            </p:txBody>
          </p:sp>
        </mc:Choice>
        <mc:Fallback>
          <p:sp>
            <p:nvSpPr>
              <p:cNvPr id="6" name="Rectangle 5"/>
              <p:cNvSpPr>
                <a:spLocks noRot="1" noChangeAspect="1" noMove="1" noResize="1" noEditPoints="1" noAdjustHandles="1" noChangeArrowheads="1" noChangeShapeType="1" noTextEdit="1"/>
              </p:cNvSpPr>
              <p:nvPr/>
            </p:nvSpPr>
            <p:spPr>
              <a:xfrm>
                <a:off x="1559496" y="1052736"/>
                <a:ext cx="9865096" cy="4524315"/>
              </a:xfrm>
              <a:prstGeom prst="rect">
                <a:avLst/>
              </a:prstGeom>
              <a:blipFill rotWithShape="1">
                <a:blip r:embed="rId2"/>
                <a:stretch>
                  <a:fillRect l="-989" t="-1078" r="-309" b="-2156"/>
                </a:stretch>
              </a:blipFill>
            </p:spPr>
            <p:txBody>
              <a:bodyPr/>
              <a:lstStyle/>
              <a:p>
                <a:r>
                  <a:rPr lang="fr-FR">
                    <a:noFill/>
                  </a:rPr>
                  <a:t> </a:t>
                </a:r>
              </a:p>
            </p:txBody>
          </p:sp>
        </mc:Fallback>
      </mc:AlternateContent>
    </p:spTree>
    <p:extLst>
      <p:ext uri="{BB962C8B-B14F-4D97-AF65-F5344CB8AC3E}">
        <p14:creationId xmlns:p14="http://schemas.microsoft.com/office/powerpoint/2010/main" val="38904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V</a:t>
            </a:r>
            <a:r>
              <a:rPr lang="fr-FR" dirty="0" smtClean="0"/>
              <a:t> - Algorithmes </a:t>
            </a:r>
            <a:r>
              <a:rPr lang="fr-FR" dirty="0"/>
              <a:t>de </a:t>
            </a:r>
            <a:r>
              <a:rPr lang="fr-FR" dirty="0" err="1"/>
              <a:t>Dijkstra</a:t>
            </a:r>
            <a:r>
              <a:rPr lang="fr-FR" dirty="0"/>
              <a:t> et </a:t>
            </a:r>
            <a:r>
              <a:rPr lang="fr-FR" dirty="0" smtClean="0"/>
              <a:t>A*</a:t>
            </a:r>
            <a:endParaRPr lang="fr-FR" dirty="0"/>
          </a:p>
        </p:txBody>
      </p:sp>
      <p:sp>
        <p:nvSpPr>
          <p:cNvPr id="2" name="Slide Number Placeholder 1"/>
          <p:cNvSpPr>
            <a:spLocks noGrp="1"/>
          </p:cNvSpPr>
          <p:nvPr>
            <p:ph type="sldNum" sz="quarter" idx="12"/>
          </p:nvPr>
        </p:nvSpPr>
        <p:spPr/>
        <p:txBody>
          <a:bodyPr/>
          <a:lstStyle/>
          <a:p>
            <a:fld id="{46972939-3BB4-48F3-ABFC-F18FFCE6FDD4}" type="slidenum">
              <a:rPr lang="fr-FR" smtClean="0"/>
              <a:t>43</a:t>
            </a:fld>
            <a:endParaRPr lang="fr-FR"/>
          </a:p>
        </p:txBody>
      </p:sp>
      <p:sp>
        <p:nvSpPr>
          <p:cNvPr id="6" name="Rectangle 5"/>
          <p:cNvSpPr/>
          <p:nvPr/>
        </p:nvSpPr>
        <p:spPr>
          <a:xfrm>
            <a:off x="1559496" y="1052736"/>
            <a:ext cx="9865096" cy="3416320"/>
          </a:xfrm>
          <a:prstGeom prst="rect">
            <a:avLst/>
          </a:prstGeom>
        </p:spPr>
        <p:txBody>
          <a:bodyPr wrap="square">
            <a:spAutoFit/>
          </a:bodyPr>
          <a:lstStyle/>
          <a:p>
            <a:r>
              <a:rPr lang="fr-FR" sz="2400" b="1" dirty="0" smtClean="0">
                <a:solidFill>
                  <a:srgbClr val="0070C0"/>
                </a:solidFill>
              </a:rPr>
              <a:t>V.2 Algorithme A*</a:t>
            </a:r>
            <a:endParaRPr lang="fr-FR" sz="2400" b="1" dirty="0">
              <a:solidFill>
                <a:srgbClr val="0070C0"/>
              </a:solidFill>
            </a:endParaRPr>
          </a:p>
          <a:p>
            <a:endParaRPr lang="fr-FR" sz="2400" dirty="0" smtClean="0"/>
          </a:p>
          <a:p>
            <a:pPr lvl="0"/>
            <a:r>
              <a:rPr lang="fr-FR" sz="2400" dirty="0" smtClean="0"/>
              <a:t>Exemple :</a:t>
            </a:r>
            <a:endParaRPr lang="fr-FR" sz="2400" dirty="0" smtClean="0"/>
          </a:p>
          <a:p>
            <a:endParaRPr lang="fr-FR" sz="2400" dirty="0"/>
          </a:p>
          <a:p>
            <a:r>
              <a:rPr lang="fr-FR" sz="2400" dirty="0" smtClean="0"/>
              <a:t>Si </a:t>
            </a:r>
            <a:r>
              <a:rPr lang="fr-FR" sz="2400" dirty="0"/>
              <a:t>on se donne une fonction f non admissible, on trouvera en général un chemin encore plus rapidement, mais non optimal. Voici les sommets traités et le chemin trouvé par l’algorithme A* dans l’exemple précédent lorsque la fonction f vaut 5 fois la distance euclidienne entre le nœud et la destination :</a:t>
            </a:r>
          </a:p>
          <a:p>
            <a:endParaRPr lang="fr-FR" sz="2400" dirty="0"/>
          </a:p>
        </p:txBody>
      </p:sp>
      <p:pic>
        <p:nvPicPr>
          <p:cNvPr id="5" name="Image 4"/>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9576" y="3933056"/>
            <a:ext cx="4290422" cy="2880320"/>
          </a:xfrm>
          <a:prstGeom prst="rect">
            <a:avLst/>
          </a:prstGeom>
          <a:noFill/>
          <a:ln>
            <a:noFill/>
          </a:ln>
        </p:spPr>
      </p:pic>
      <p:sp>
        <p:nvSpPr>
          <p:cNvPr id="4" name="Flèche droite 3"/>
          <p:cNvSpPr/>
          <p:nvPr/>
        </p:nvSpPr>
        <p:spPr>
          <a:xfrm>
            <a:off x="6569998" y="5229200"/>
            <a:ext cx="504056" cy="288032"/>
          </a:xfrm>
          <a:prstGeom prst="rightArrow">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464152" y="5142383"/>
            <a:ext cx="2246128" cy="461665"/>
          </a:xfrm>
          <a:prstGeom prst="rect">
            <a:avLst/>
          </a:prstGeom>
        </p:spPr>
        <p:txBody>
          <a:bodyPr wrap="none">
            <a:spAutoFit/>
          </a:bodyPr>
          <a:lstStyle/>
          <a:p>
            <a:r>
              <a:rPr lang="fr-FR" sz="2400" dirty="0" smtClean="0"/>
              <a:t>Longueur ≈ 29,8</a:t>
            </a:r>
            <a:endParaRPr lang="fr-FR" sz="2400" dirty="0"/>
          </a:p>
        </p:txBody>
      </p:sp>
    </p:spTree>
    <p:extLst>
      <p:ext uri="{BB962C8B-B14F-4D97-AF65-F5344CB8AC3E}">
        <p14:creationId xmlns:p14="http://schemas.microsoft.com/office/powerpoint/2010/main" val="127904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 - Définition </a:t>
            </a:r>
            <a:r>
              <a:rPr lang="fr-FR" dirty="0"/>
              <a:t>d’un graphe</a:t>
            </a:r>
          </a:p>
        </p:txBody>
      </p:sp>
      <p:sp>
        <p:nvSpPr>
          <p:cNvPr id="4" name="Rectangle 3"/>
          <p:cNvSpPr/>
          <p:nvPr/>
        </p:nvSpPr>
        <p:spPr>
          <a:xfrm>
            <a:off x="1559496" y="1052736"/>
            <a:ext cx="9865096" cy="1569660"/>
          </a:xfrm>
          <a:prstGeom prst="rect">
            <a:avLst/>
          </a:prstGeom>
        </p:spPr>
        <p:txBody>
          <a:bodyPr wrap="square">
            <a:spAutoFit/>
          </a:bodyPr>
          <a:lstStyle/>
          <a:p>
            <a:r>
              <a:rPr lang="fr-FR" sz="2400" b="1" dirty="0" smtClean="0">
                <a:solidFill>
                  <a:srgbClr val="0070C0"/>
                </a:solidFill>
              </a:rPr>
              <a:t>I.1 Graphes </a:t>
            </a:r>
            <a:r>
              <a:rPr lang="fr-FR" sz="2400" b="1" dirty="0">
                <a:solidFill>
                  <a:srgbClr val="0070C0"/>
                </a:solidFill>
              </a:rPr>
              <a:t>non orientés</a:t>
            </a:r>
          </a:p>
          <a:p>
            <a:endParaRPr lang="fr-FR" sz="2400" dirty="0" smtClean="0"/>
          </a:p>
          <a:p>
            <a:r>
              <a:rPr lang="fr-FR" sz="2400" dirty="0" smtClean="0"/>
              <a:t>Exemple </a:t>
            </a:r>
            <a:r>
              <a:rPr lang="fr-FR" sz="2400" dirty="0"/>
              <a:t>d'un arbre étiqueté non pondéré :</a:t>
            </a:r>
          </a:p>
          <a:p>
            <a:endParaRPr lang="fr-FR" sz="2400" dirty="0" smtClean="0"/>
          </a:p>
        </p:txBody>
      </p:sp>
      <p:sp>
        <p:nvSpPr>
          <p:cNvPr id="2" name="Slide Number Placeholder 1"/>
          <p:cNvSpPr>
            <a:spLocks noGrp="1"/>
          </p:cNvSpPr>
          <p:nvPr>
            <p:ph type="sldNum" sz="quarter" idx="12"/>
          </p:nvPr>
        </p:nvSpPr>
        <p:spPr/>
        <p:txBody>
          <a:bodyPr/>
          <a:lstStyle/>
          <a:p>
            <a:fld id="{46972939-3BB4-48F3-ABFC-F18FFCE6FDD4}" type="slidenum">
              <a:rPr lang="fr-FR" smtClean="0"/>
              <a:t>5</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8" y="2492896"/>
            <a:ext cx="1077448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539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 - Définition </a:t>
            </a:r>
            <a:r>
              <a:rPr lang="fr-FR" dirty="0"/>
              <a:t>d’un graphe</a:t>
            </a:r>
          </a:p>
        </p:txBody>
      </p:sp>
      <mc:AlternateContent xmlns:mc="http://schemas.openxmlformats.org/markup-compatibility/2006" xmlns:a14="http://schemas.microsoft.com/office/drawing/2010/main">
        <mc:Choice Requires="a14">
          <p:sp>
            <p:nvSpPr>
              <p:cNvPr id="4" name="Rectangle 3"/>
              <p:cNvSpPr/>
              <p:nvPr/>
            </p:nvSpPr>
            <p:spPr>
              <a:xfrm>
                <a:off x="1559496" y="1052736"/>
                <a:ext cx="9865096" cy="5262979"/>
              </a:xfrm>
              <a:prstGeom prst="rect">
                <a:avLst/>
              </a:prstGeom>
            </p:spPr>
            <p:txBody>
              <a:bodyPr wrap="square">
                <a:spAutoFit/>
              </a:bodyPr>
              <a:lstStyle/>
              <a:p>
                <a:r>
                  <a:rPr lang="fr-FR" sz="2400" b="1" dirty="0" smtClean="0">
                    <a:solidFill>
                      <a:srgbClr val="0070C0"/>
                    </a:solidFill>
                  </a:rPr>
                  <a:t>I.2 Graphes orientés</a:t>
                </a:r>
                <a:endParaRPr lang="fr-FR" sz="2400" b="1" dirty="0">
                  <a:solidFill>
                    <a:srgbClr val="0070C0"/>
                  </a:solidFill>
                </a:endParaRPr>
              </a:p>
              <a:p>
                <a:endParaRPr lang="fr-FR" sz="2400" dirty="0" smtClean="0"/>
              </a:p>
              <a:p>
                <a:r>
                  <a:rPr lang="fr-FR" sz="2400" dirty="0"/>
                  <a:t>Un graphe est dit </a:t>
                </a:r>
                <a:r>
                  <a:rPr lang="fr-FR" sz="2400" b="1" dirty="0">
                    <a:solidFill>
                      <a:srgbClr val="0070C0"/>
                    </a:solidFill>
                  </a:rPr>
                  <a:t>orienté</a:t>
                </a:r>
                <a:r>
                  <a:rPr lang="fr-FR" sz="2400" dirty="0"/>
                  <a:t> si un sens de parcours des arêtes est défini. D’ailleurs, le terme d’arête sont est remplacé par </a:t>
                </a:r>
                <a:r>
                  <a:rPr lang="fr-FR" sz="2400" b="1" dirty="0">
                    <a:solidFill>
                      <a:srgbClr val="0070C0"/>
                    </a:solidFill>
                  </a:rPr>
                  <a:t>arc</a:t>
                </a:r>
                <a:r>
                  <a:rPr lang="fr-FR" sz="2400" dirty="0"/>
                  <a:t>.</a:t>
                </a:r>
              </a:p>
              <a:p>
                <a:endParaRPr lang="fr-FR" sz="2400" dirty="0" smtClean="0"/>
              </a:p>
              <a:p>
                <a:r>
                  <a:rPr lang="fr-FR" sz="2400" dirty="0" smtClean="0"/>
                  <a:t>Exemple </a:t>
                </a:r>
                <a:r>
                  <a:rPr lang="fr-FR" sz="2400" dirty="0"/>
                  <a:t>d'un graphe orienté (il existe une infinité de représentations possibles) </a:t>
                </a:r>
                <a:r>
                  <a:rPr lang="fr-FR" sz="2400" dirty="0" smtClean="0"/>
                  <a:t>:</a:t>
                </a:r>
              </a:p>
              <a:p>
                <a:endParaRPr lang="fr-FR" sz="2400" dirty="0"/>
              </a:p>
              <a:p>
                <a:endParaRPr lang="fr-FR" sz="2400" dirty="0" smtClean="0"/>
              </a:p>
              <a:p>
                <a:endParaRPr lang="fr-FR" sz="2400" dirty="0" smtClean="0"/>
              </a:p>
              <a:p>
                <a:endParaRPr lang="fr-FR" sz="2400" dirty="0"/>
              </a:p>
              <a:p>
                <a:r>
                  <a:rPr lang="fr-FR" sz="2400" dirty="0"/>
                  <a:t>Ensemble des sommets </a:t>
                </a:r>
                <a:r>
                  <a:rPr lang="fr-FR" sz="2400" dirty="0" smtClean="0"/>
                  <a:t>: </a:t>
                </a:r>
                <a14:m>
                  <m:oMath xmlns:m="http://schemas.openxmlformats.org/officeDocument/2006/math">
                    <m:r>
                      <a:rPr lang="fr-FR" sz="2400" i="1">
                        <a:latin typeface="Cambria Math"/>
                      </a:rPr>
                      <m:t>𝑉</m:t>
                    </m:r>
                    <m:r>
                      <a:rPr lang="fr-FR" sz="2400" i="1">
                        <a:latin typeface="Cambria Math"/>
                      </a:rPr>
                      <m:t>={1,2,3,4,5,6}</m:t>
                    </m:r>
                  </m:oMath>
                </a14:m>
                <a:endParaRPr lang="fr-FR" sz="2400" dirty="0"/>
              </a:p>
              <a:p>
                <a:r>
                  <a:rPr lang="fr-FR" sz="2400" dirty="0" smtClean="0"/>
                  <a:t>Ensemble </a:t>
                </a:r>
                <a:r>
                  <a:rPr lang="fr-FR" sz="2400" dirty="0"/>
                  <a:t>des arcs </a:t>
                </a:r>
                <a:r>
                  <a:rPr lang="fr-FR" sz="2400" dirty="0" smtClean="0"/>
                  <a:t>: </a:t>
                </a:r>
                <a14:m>
                  <m:oMath xmlns:m="http://schemas.openxmlformats.org/officeDocument/2006/math">
                    <m:r>
                      <a:rPr lang="fr-FR" sz="2400" i="1">
                        <a:latin typeface="Cambria Math"/>
                      </a:rPr>
                      <m:t>𝐸</m:t>
                    </m:r>
                    <m:r>
                      <a:rPr lang="fr-FR" sz="2400" i="1">
                        <a:latin typeface="Cambria Math"/>
                      </a:rPr>
                      <m:t>={(1,2),(1,5),(2,3),(3,4),(4,5),(4,6),(5,2)}</m:t>
                    </m:r>
                  </m:oMath>
                </a14:m>
                <a:endParaRPr lang="fr-FR" sz="2400" dirty="0"/>
              </a:p>
              <a:p>
                <a:endParaRPr lang="fr-FR" sz="2400" dirty="0"/>
              </a:p>
            </p:txBody>
          </p:sp>
        </mc:Choice>
        <mc:Fallback xmlns="">
          <p:sp>
            <p:nvSpPr>
              <p:cNvPr id="4" name="Rectangle 3"/>
              <p:cNvSpPr>
                <a:spLocks noRot="1" noChangeAspect="1" noMove="1" noResize="1" noEditPoints="1" noAdjustHandles="1" noChangeArrowheads="1" noChangeShapeType="1" noTextEdit="1"/>
              </p:cNvSpPr>
              <p:nvPr/>
            </p:nvSpPr>
            <p:spPr>
              <a:xfrm>
                <a:off x="1559496" y="1052736"/>
                <a:ext cx="9865096" cy="5262979"/>
              </a:xfrm>
              <a:prstGeom prst="rect">
                <a:avLst/>
              </a:prstGeom>
              <a:blipFill rotWithShape="1">
                <a:blip r:embed="rId2"/>
                <a:stretch>
                  <a:fillRect l="-989" t="-927"/>
                </a:stretch>
              </a:blipFill>
            </p:spPr>
            <p:txBody>
              <a:bodyPr/>
              <a:lstStyle/>
              <a:p>
                <a:r>
                  <a:rPr lang="fr-FR">
                    <a:noFill/>
                  </a:rPr>
                  <a:t> </a:t>
                </a:r>
              </a:p>
            </p:txBody>
          </p:sp>
        </mc:Fallback>
      </mc:AlternateContent>
      <p:sp>
        <p:nvSpPr>
          <p:cNvPr id="2" name="Slide Number Placeholder 1"/>
          <p:cNvSpPr>
            <a:spLocks noGrp="1"/>
          </p:cNvSpPr>
          <p:nvPr>
            <p:ph type="sldNum" sz="quarter" idx="12"/>
          </p:nvPr>
        </p:nvSpPr>
        <p:spPr/>
        <p:txBody>
          <a:bodyPr/>
          <a:lstStyle/>
          <a:p>
            <a:fld id="{46972939-3BB4-48F3-ABFC-F18FFCE6FDD4}" type="slidenum">
              <a:rPr lang="fr-FR" smtClean="0"/>
              <a:t>6</a:t>
            </a:fld>
            <a:endParaRPr lang="fr-FR"/>
          </a:p>
        </p:txBody>
      </p:sp>
      <p:pic>
        <p:nvPicPr>
          <p:cNvPr id="6" name="image1.png"/>
          <p:cNvPicPr/>
          <p:nvPr/>
        </p:nvPicPr>
        <p:blipFill>
          <a:blip r:embed="rId3"/>
          <a:srcRect/>
          <a:stretch>
            <a:fillRect/>
          </a:stretch>
        </p:blipFill>
        <p:spPr>
          <a:xfrm>
            <a:off x="4655840" y="3429000"/>
            <a:ext cx="2736304" cy="1656184"/>
          </a:xfrm>
          <a:prstGeom prst="rect">
            <a:avLst/>
          </a:prstGeom>
          <a:ln/>
        </p:spPr>
      </p:pic>
    </p:spTree>
    <p:extLst>
      <p:ext uri="{BB962C8B-B14F-4D97-AF65-F5344CB8AC3E}">
        <p14:creationId xmlns:p14="http://schemas.microsoft.com/office/powerpoint/2010/main" val="174740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 - Définition </a:t>
            </a:r>
            <a:r>
              <a:rPr lang="fr-FR" dirty="0"/>
              <a:t>d’un graphe</a:t>
            </a:r>
          </a:p>
        </p:txBody>
      </p:sp>
      <p:sp>
        <p:nvSpPr>
          <p:cNvPr id="4" name="Rectangle 3"/>
          <p:cNvSpPr/>
          <p:nvPr/>
        </p:nvSpPr>
        <p:spPr>
          <a:xfrm>
            <a:off x="1559496" y="1052736"/>
            <a:ext cx="9865096" cy="2677656"/>
          </a:xfrm>
          <a:prstGeom prst="rect">
            <a:avLst/>
          </a:prstGeom>
        </p:spPr>
        <p:txBody>
          <a:bodyPr wrap="square">
            <a:spAutoFit/>
          </a:bodyPr>
          <a:lstStyle/>
          <a:p>
            <a:r>
              <a:rPr lang="fr-FR" sz="2400" b="1" dirty="0" smtClean="0">
                <a:solidFill>
                  <a:srgbClr val="0070C0"/>
                </a:solidFill>
              </a:rPr>
              <a:t>I.2 Graphes orientés</a:t>
            </a:r>
            <a:endParaRPr lang="fr-FR" sz="2400" b="1" dirty="0">
              <a:solidFill>
                <a:srgbClr val="0070C0"/>
              </a:solidFill>
            </a:endParaRPr>
          </a:p>
          <a:p>
            <a:endParaRPr lang="fr-FR" sz="2400" dirty="0" smtClean="0"/>
          </a:p>
          <a:p>
            <a:r>
              <a:rPr lang="fr-FR" sz="2400" dirty="0" smtClean="0"/>
              <a:t>Puisque </a:t>
            </a:r>
            <a:r>
              <a:rPr lang="fr-FR" sz="2400" dirty="0"/>
              <a:t>les arcs ont une orientation, on ne parle plus du degré d’un sommet v, mais de son </a:t>
            </a:r>
            <a:r>
              <a:rPr lang="fr-FR" sz="2400" b="1" dirty="0">
                <a:solidFill>
                  <a:srgbClr val="0070C0"/>
                </a:solidFill>
              </a:rPr>
              <a:t>degré entrant </a:t>
            </a:r>
            <a:r>
              <a:rPr lang="fr-FR" sz="2400" dirty="0"/>
              <a:t>(nombre d’arcs de la forme (</a:t>
            </a:r>
            <a:r>
              <a:rPr lang="fr-FR" sz="2400" dirty="0" err="1"/>
              <a:t>u,v</a:t>
            </a:r>
            <a:r>
              <a:rPr lang="fr-FR" sz="2400" dirty="0"/>
              <a:t>)) et de son </a:t>
            </a:r>
            <a:r>
              <a:rPr lang="fr-FR" sz="2400" b="1" dirty="0">
                <a:solidFill>
                  <a:srgbClr val="0070C0"/>
                </a:solidFill>
              </a:rPr>
              <a:t>degré sortant </a:t>
            </a:r>
            <a:r>
              <a:rPr lang="fr-FR" sz="2400" dirty="0"/>
              <a:t>(nombre d’arcs de la forme (</a:t>
            </a:r>
            <a:r>
              <a:rPr lang="fr-FR" sz="2400" dirty="0" err="1"/>
              <a:t>v,u</a:t>
            </a:r>
            <a:r>
              <a:rPr lang="fr-FR" sz="2400" dirty="0"/>
              <a:t>)). On notera d+(v) et d-(v) les degrés sortant et entrant d’un sommet.</a:t>
            </a:r>
          </a:p>
          <a:p>
            <a:endParaRPr lang="fr-FR" sz="2400" dirty="0" smtClean="0"/>
          </a:p>
        </p:txBody>
      </p:sp>
      <p:sp>
        <p:nvSpPr>
          <p:cNvPr id="2" name="Slide Number Placeholder 1"/>
          <p:cNvSpPr>
            <a:spLocks noGrp="1"/>
          </p:cNvSpPr>
          <p:nvPr>
            <p:ph type="sldNum" sz="quarter" idx="12"/>
          </p:nvPr>
        </p:nvSpPr>
        <p:spPr/>
        <p:txBody>
          <a:bodyPr/>
          <a:lstStyle/>
          <a:p>
            <a:fld id="{46972939-3BB4-48F3-ABFC-F18FFCE6FDD4}" type="slidenum">
              <a:rPr lang="fr-FR" smtClean="0"/>
              <a:t>7</a:t>
            </a:fld>
            <a:endParaRPr lang="fr-FR"/>
          </a:p>
        </p:txBody>
      </p:sp>
    </p:spTree>
    <p:extLst>
      <p:ext uri="{BB962C8B-B14F-4D97-AF65-F5344CB8AC3E}">
        <p14:creationId xmlns:p14="http://schemas.microsoft.com/office/powerpoint/2010/main" val="2734551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 - Définition </a:t>
            </a:r>
            <a:r>
              <a:rPr lang="fr-FR" dirty="0"/>
              <a:t>d’un graphe</a:t>
            </a:r>
          </a:p>
        </p:txBody>
      </p:sp>
      <mc:AlternateContent xmlns:mc="http://schemas.openxmlformats.org/markup-compatibility/2006" xmlns:a14="http://schemas.microsoft.com/office/drawing/2010/main">
        <mc:Choice Requires="a14">
          <p:sp>
            <p:nvSpPr>
              <p:cNvPr id="4" name="Rectangle 3"/>
              <p:cNvSpPr/>
              <p:nvPr/>
            </p:nvSpPr>
            <p:spPr>
              <a:xfrm>
                <a:off x="1559496" y="1052736"/>
                <a:ext cx="9865096" cy="3416320"/>
              </a:xfrm>
              <a:prstGeom prst="rect">
                <a:avLst/>
              </a:prstGeom>
            </p:spPr>
            <p:txBody>
              <a:bodyPr wrap="square">
                <a:spAutoFit/>
              </a:bodyPr>
              <a:lstStyle/>
              <a:p>
                <a:r>
                  <a:rPr lang="fr-FR" sz="2400" b="1" dirty="0" smtClean="0">
                    <a:solidFill>
                      <a:srgbClr val="0070C0"/>
                    </a:solidFill>
                  </a:rPr>
                  <a:t>I.3 Implantations </a:t>
                </a:r>
                <a:r>
                  <a:rPr lang="fr-FR" sz="2400" b="1" dirty="0">
                    <a:solidFill>
                      <a:srgbClr val="0070C0"/>
                    </a:solidFill>
                  </a:rPr>
                  <a:t>des graphes</a:t>
                </a:r>
              </a:p>
              <a:p>
                <a:endParaRPr lang="fr-FR" sz="2400" b="1" dirty="0" smtClean="0">
                  <a:solidFill>
                    <a:srgbClr val="0070C0"/>
                  </a:solidFill>
                </a:endParaRPr>
              </a:p>
              <a:p>
                <a:r>
                  <a:rPr lang="fr-FR" sz="2400" dirty="0" smtClean="0"/>
                  <a:t>Du </a:t>
                </a:r>
                <a:r>
                  <a:rPr lang="fr-FR" sz="2400" dirty="0"/>
                  <a:t>point de vue des applications, on s’intéressera à des graphes « statiques », c’est-à-dire que l’ensemble des sommets est fixé. On supposera que l’ensemble des sommets est </a:t>
                </a:r>
                <a14:m>
                  <m:oMath xmlns:m="http://schemas.openxmlformats.org/officeDocument/2006/math">
                    <m:d>
                      <m:dPr>
                        <m:begChr m:val="⟦"/>
                        <m:endChr m:val="⟧"/>
                        <m:ctrlPr>
                          <a:rPr lang="fr-FR" sz="2400" i="1">
                            <a:latin typeface="Cambria Math"/>
                          </a:rPr>
                        </m:ctrlPr>
                      </m:dPr>
                      <m:e>
                        <m:r>
                          <a:rPr lang="fr-FR" sz="2400" i="1">
                            <a:latin typeface="Cambria Math"/>
                          </a:rPr>
                          <m:t>0,</m:t>
                        </m:r>
                        <m:r>
                          <a:rPr lang="fr-FR" sz="2400" i="1">
                            <a:latin typeface="Cambria Math"/>
                          </a:rPr>
                          <m:t>𝑛</m:t>
                        </m:r>
                        <m:r>
                          <a:rPr lang="fr-FR" sz="2400" i="1">
                            <a:latin typeface="Cambria Math"/>
                          </a:rPr>
                          <m:t>−1</m:t>
                        </m:r>
                      </m:e>
                    </m:d>
                  </m:oMath>
                </a14:m>
                <a:r>
                  <a:rPr lang="fr-FR" sz="2400" dirty="0"/>
                  <a:t>.</a:t>
                </a:r>
                <a:endParaRPr lang="fr-FR" sz="2400" dirty="0" smtClean="0"/>
              </a:p>
              <a:p>
                <a:endParaRPr lang="fr-FR" sz="2400" dirty="0"/>
              </a:p>
              <a:p>
                <a:r>
                  <a:rPr lang="fr-FR" sz="2400" dirty="0" smtClean="0"/>
                  <a:t>Il </a:t>
                </a:r>
                <a:r>
                  <a:rPr lang="fr-FR" sz="2400" dirty="0"/>
                  <a:t>y a essentiellement deux manières d’implémenter un graphe </a:t>
                </a:r>
                <a:r>
                  <a:rPr lang="fr-FR" sz="2400" dirty="0" smtClean="0"/>
                  <a:t>: via </a:t>
                </a:r>
                <a:r>
                  <a:rPr lang="fr-FR" sz="2400" dirty="0"/>
                  <a:t>des </a:t>
                </a:r>
                <a:r>
                  <a:rPr lang="fr-FR" sz="2400" b="1" dirty="0">
                    <a:solidFill>
                      <a:srgbClr val="0070C0"/>
                    </a:solidFill>
                  </a:rPr>
                  <a:t>listes </a:t>
                </a:r>
                <a:r>
                  <a:rPr lang="fr-FR" sz="2400" b="1" dirty="0" smtClean="0">
                    <a:solidFill>
                      <a:srgbClr val="0070C0"/>
                    </a:solidFill>
                  </a:rPr>
                  <a:t>d’adjacences</a:t>
                </a:r>
                <a:r>
                  <a:rPr lang="fr-FR" sz="2400" dirty="0" smtClean="0">
                    <a:solidFill>
                      <a:srgbClr val="0070C0"/>
                    </a:solidFill>
                  </a:rPr>
                  <a:t> </a:t>
                </a:r>
                <a:r>
                  <a:rPr lang="fr-FR" sz="2400" dirty="0" smtClean="0"/>
                  <a:t>(implémentation </a:t>
                </a:r>
                <a:r>
                  <a:rPr lang="fr-FR" sz="2400" dirty="0"/>
                  <a:t>« creuse </a:t>
                </a:r>
                <a:r>
                  <a:rPr lang="fr-FR" sz="2400" dirty="0" smtClean="0"/>
                  <a:t>») ou via une </a:t>
                </a:r>
                <a:r>
                  <a:rPr lang="fr-FR" sz="2400" b="1" dirty="0" smtClean="0">
                    <a:solidFill>
                      <a:srgbClr val="0070C0"/>
                    </a:solidFill>
                  </a:rPr>
                  <a:t>matrice d’adjacences</a:t>
                </a:r>
                <a:r>
                  <a:rPr lang="fr-FR" sz="2400" dirty="0"/>
                  <a:t> </a:t>
                </a:r>
                <a:r>
                  <a:rPr lang="fr-FR" sz="2400" dirty="0" smtClean="0"/>
                  <a:t>(implémentation </a:t>
                </a:r>
                <a:r>
                  <a:rPr lang="fr-FR" sz="2400" dirty="0"/>
                  <a:t>« dense </a:t>
                </a:r>
                <a:r>
                  <a:rPr lang="fr-FR" sz="2400" dirty="0" smtClean="0"/>
                  <a:t>»).</a:t>
                </a:r>
              </a:p>
            </p:txBody>
          </p:sp>
        </mc:Choice>
        <mc:Fallback xmlns="">
          <p:sp>
            <p:nvSpPr>
              <p:cNvPr id="4" name="Rectangle 3"/>
              <p:cNvSpPr>
                <a:spLocks noRot="1" noChangeAspect="1" noMove="1" noResize="1" noEditPoints="1" noAdjustHandles="1" noChangeArrowheads="1" noChangeShapeType="1" noTextEdit="1"/>
              </p:cNvSpPr>
              <p:nvPr/>
            </p:nvSpPr>
            <p:spPr>
              <a:xfrm>
                <a:off x="1559496" y="1052736"/>
                <a:ext cx="9865096" cy="3416320"/>
              </a:xfrm>
              <a:prstGeom prst="rect">
                <a:avLst/>
              </a:prstGeom>
              <a:blipFill rotWithShape="1">
                <a:blip r:embed="rId2"/>
                <a:stretch>
                  <a:fillRect l="-989" t="-1429" r="-1298" b="-3214"/>
                </a:stretch>
              </a:blipFill>
            </p:spPr>
            <p:txBody>
              <a:bodyPr/>
              <a:lstStyle/>
              <a:p>
                <a:r>
                  <a:rPr lang="fr-FR">
                    <a:noFill/>
                  </a:rPr>
                  <a:t> </a:t>
                </a:r>
              </a:p>
            </p:txBody>
          </p:sp>
        </mc:Fallback>
      </mc:AlternateContent>
      <p:sp>
        <p:nvSpPr>
          <p:cNvPr id="2" name="Slide Number Placeholder 1"/>
          <p:cNvSpPr>
            <a:spLocks noGrp="1"/>
          </p:cNvSpPr>
          <p:nvPr>
            <p:ph type="sldNum" sz="quarter" idx="12"/>
          </p:nvPr>
        </p:nvSpPr>
        <p:spPr/>
        <p:txBody>
          <a:bodyPr/>
          <a:lstStyle/>
          <a:p>
            <a:fld id="{46972939-3BB4-48F3-ABFC-F18FFCE6FDD4}" type="slidenum">
              <a:rPr lang="fr-FR" smtClean="0"/>
              <a:t>8</a:t>
            </a:fld>
            <a:endParaRPr lang="fr-FR"/>
          </a:p>
        </p:txBody>
      </p:sp>
    </p:spTree>
    <p:extLst>
      <p:ext uri="{BB962C8B-B14F-4D97-AF65-F5344CB8AC3E}">
        <p14:creationId xmlns:p14="http://schemas.microsoft.com/office/powerpoint/2010/main" val="262843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79576" y="116632"/>
            <a:ext cx="8784976" cy="5955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I - Définition </a:t>
            </a:r>
            <a:r>
              <a:rPr lang="fr-FR" dirty="0"/>
              <a:t>d’un graphe</a:t>
            </a:r>
          </a:p>
        </p:txBody>
      </p:sp>
      <mc:AlternateContent xmlns:mc="http://schemas.openxmlformats.org/markup-compatibility/2006" xmlns:a14="http://schemas.microsoft.com/office/drawing/2010/main">
        <mc:Choice Requires="a14">
          <p:sp>
            <p:nvSpPr>
              <p:cNvPr id="4" name="Rectangle 3"/>
              <p:cNvSpPr/>
              <p:nvPr/>
            </p:nvSpPr>
            <p:spPr>
              <a:xfrm>
                <a:off x="1559496" y="1052736"/>
                <a:ext cx="9865096" cy="3046988"/>
              </a:xfrm>
              <a:prstGeom prst="rect">
                <a:avLst/>
              </a:prstGeom>
            </p:spPr>
            <p:txBody>
              <a:bodyPr wrap="square">
                <a:spAutoFit/>
              </a:bodyPr>
              <a:lstStyle/>
              <a:p>
                <a:r>
                  <a:rPr lang="fr-FR" sz="2400" b="1" dirty="0" smtClean="0">
                    <a:solidFill>
                      <a:srgbClr val="0070C0"/>
                    </a:solidFill>
                  </a:rPr>
                  <a:t>I.3 Implantations </a:t>
                </a:r>
                <a:r>
                  <a:rPr lang="fr-FR" sz="2400" b="1" dirty="0">
                    <a:solidFill>
                      <a:srgbClr val="0070C0"/>
                    </a:solidFill>
                  </a:rPr>
                  <a:t>des graphes</a:t>
                </a:r>
              </a:p>
              <a:p>
                <a:endParaRPr lang="fr-FR" sz="2400" b="1" dirty="0" smtClean="0">
                  <a:solidFill>
                    <a:srgbClr val="0070C0"/>
                  </a:solidFill>
                </a:endParaRPr>
              </a:p>
              <a:p>
                <a:r>
                  <a:rPr lang="fr-FR" sz="2400" b="1" dirty="0" smtClean="0">
                    <a:solidFill>
                      <a:srgbClr val="0070C0"/>
                    </a:solidFill>
                  </a:rPr>
                  <a:t>Implémentation « creuse »</a:t>
                </a:r>
              </a:p>
              <a:p>
                <a:r>
                  <a:rPr lang="fr-FR" sz="2400" dirty="0" smtClean="0"/>
                  <a:t>Pour </a:t>
                </a:r>
                <a:r>
                  <a:rPr lang="fr-FR" sz="2400" dirty="0"/>
                  <a:t>un graphe à n sommets dont les sommets sont </a:t>
                </a:r>
                <a14:m>
                  <m:oMath xmlns:m="http://schemas.openxmlformats.org/officeDocument/2006/math">
                    <m:d>
                      <m:dPr>
                        <m:begChr m:val="⟦"/>
                        <m:endChr m:val="⟧"/>
                        <m:ctrlPr>
                          <a:rPr lang="fr-FR" sz="2400" i="1">
                            <a:latin typeface="Cambria Math"/>
                          </a:rPr>
                        </m:ctrlPr>
                      </m:dPr>
                      <m:e>
                        <m:r>
                          <a:rPr lang="fr-FR" sz="2400" i="1">
                            <a:latin typeface="Cambria Math"/>
                          </a:rPr>
                          <m:t>0,</m:t>
                        </m:r>
                        <m:r>
                          <a:rPr lang="fr-FR" sz="2400" i="1">
                            <a:latin typeface="Cambria Math"/>
                          </a:rPr>
                          <m:t>𝑛</m:t>
                        </m:r>
                        <m:r>
                          <a:rPr lang="fr-FR" sz="2400" i="1">
                            <a:latin typeface="Cambria Math"/>
                          </a:rPr>
                          <m:t>−1</m:t>
                        </m:r>
                      </m:e>
                    </m:d>
                  </m:oMath>
                </a14:m>
                <a:r>
                  <a:rPr lang="fr-FR" sz="2400" dirty="0"/>
                  <a:t>, on utilise une </a:t>
                </a:r>
                <a:r>
                  <a:rPr lang="fr-FR" sz="2400" b="1" dirty="0">
                    <a:solidFill>
                      <a:srgbClr val="0070C0"/>
                    </a:solidFill>
                  </a:rPr>
                  <a:t>liste</a:t>
                </a:r>
                <a:r>
                  <a:rPr lang="fr-FR" sz="2400" dirty="0">
                    <a:solidFill>
                      <a:srgbClr val="0070C0"/>
                    </a:solidFill>
                  </a:rPr>
                  <a:t> </a:t>
                </a:r>
                <a:r>
                  <a:rPr lang="fr-FR" sz="2400" dirty="0"/>
                  <a:t>G de taille n. L’élément G[i] est une liste, contenant les voisins de i. En général, on n’impose pas que les voisins de i soient ordonnés dans G[i].</a:t>
                </a:r>
              </a:p>
              <a:p>
                <a:endParaRPr lang="fr-FR" sz="2400" dirty="0" smtClean="0"/>
              </a:p>
              <a:p>
                <a:endParaRPr lang="fr-FR" sz="2400" dirty="0"/>
              </a:p>
            </p:txBody>
          </p:sp>
        </mc:Choice>
        <mc:Fallback xmlns="">
          <p:sp>
            <p:nvSpPr>
              <p:cNvPr id="4" name="Rectangle 3"/>
              <p:cNvSpPr>
                <a:spLocks noRot="1" noChangeAspect="1" noMove="1" noResize="1" noEditPoints="1" noAdjustHandles="1" noChangeArrowheads="1" noChangeShapeType="1" noTextEdit="1"/>
              </p:cNvSpPr>
              <p:nvPr/>
            </p:nvSpPr>
            <p:spPr>
              <a:xfrm>
                <a:off x="1559496" y="1052736"/>
                <a:ext cx="9865096" cy="3046988"/>
              </a:xfrm>
              <a:prstGeom prst="rect">
                <a:avLst/>
              </a:prstGeom>
              <a:blipFill rotWithShape="1">
                <a:blip r:embed="rId2"/>
                <a:stretch>
                  <a:fillRect l="-989" t="-1600" r="-742"/>
                </a:stretch>
              </a:blipFill>
            </p:spPr>
            <p:txBody>
              <a:bodyPr/>
              <a:lstStyle/>
              <a:p>
                <a:r>
                  <a:rPr lang="fr-FR">
                    <a:noFill/>
                  </a:rPr>
                  <a:t> </a:t>
                </a:r>
              </a:p>
            </p:txBody>
          </p:sp>
        </mc:Fallback>
      </mc:AlternateContent>
      <p:sp>
        <p:nvSpPr>
          <p:cNvPr id="2" name="Slide Number Placeholder 1"/>
          <p:cNvSpPr>
            <a:spLocks noGrp="1"/>
          </p:cNvSpPr>
          <p:nvPr>
            <p:ph type="sldNum" sz="quarter" idx="12"/>
          </p:nvPr>
        </p:nvSpPr>
        <p:spPr/>
        <p:txBody>
          <a:bodyPr/>
          <a:lstStyle/>
          <a:p>
            <a:fld id="{46972939-3BB4-48F3-ABFC-F18FFCE6FDD4}" type="slidenum">
              <a:rPr lang="fr-FR" smtClean="0"/>
              <a:t>9</a:t>
            </a:fld>
            <a:endParaRPr lang="fr-FR"/>
          </a:p>
        </p:txBody>
      </p:sp>
      <p:pic>
        <p:nvPicPr>
          <p:cNvPr id="5" name="Image 4"/>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5560" y="3717032"/>
            <a:ext cx="3888844" cy="2880320"/>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6626260" y="4972526"/>
                <a:ext cx="43556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a:rPr>
                        <m:t>𝐺</m:t>
                      </m:r>
                      <m:r>
                        <a:rPr lang="fr-FR" i="1">
                          <a:latin typeface="Cambria Math"/>
                        </a:rPr>
                        <m:t> = [[5, 1], [2, 5], [3,4], [0, 4], [2, 1], [0, 4]]</m:t>
                      </m:r>
                    </m:oMath>
                  </m:oMathPara>
                </a14:m>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6626260" y="4972526"/>
                <a:ext cx="4355680" cy="369332"/>
              </a:xfrm>
              <a:prstGeom prst="rect">
                <a:avLst/>
              </a:prstGeom>
              <a:blipFill rotWithShape="1">
                <a:blip r:embed="rId4"/>
                <a:stretch>
                  <a:fillRect b="-16667"/>
                </a:stretch>
              </a:blipFill>
            </p:spPr>
            <p:txBody>
              <a:bodyPr/>
              <a:lstStyle/>
              <a:p>
                <a:r>
                  <a:rPr lang="fr-FR">
                    <a:noFill/>
                  </a:rPr>
                  <a:t> </a:t>
                </a:r>
              </a:p>
            </p:txBody>
          </p:sp>
        </mc:Fallback>
      </mc:AlternateContent>
    </p:spTree>
    <p:extLst>
      <p:ext uri="{BB962C8B-B14F-4D97-AF65-F5344CB8AC3E}">
        <p14:creationId xmlns:p14="http://schemas.microsoft.com/office/powerpoint/2010/main" val="172647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6521</TotalTime>
  <Words>2267</Words>
  <Application>Microsoft Office PowerPoint</Application>
  <PresentationFormat>Personnalisé</PresentationFormat>
  <Paragraphs>304</Paragraphs>
  <Slides>43</Slides>
  <Notes>0</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Parallax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Nicolas Perez</cp:lastModifiedBy>
  <cp:revision>555</cp:revision>
  <dcterms:created xsi:type="dcterms:W3CDTF">2013-08-31T11:59:59Z</dcterms:created>
  <dcterms:modified xsi:type="dcterms:W3CDTF">2022-05-04T17:51:00Z</dcterms:modified>
</cp:coreProperties>
</file>